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304" r:id="rId6"/>
    <p:sldId id="303" r:id="rId7"/>
    <p:sldId id="305" r:id="rId8"/>
    <p:sldId id="306" r:id="rId9"/>
    <p:sldId id="307" r:id="rId10"/>
    <p:sldId id="295" r:id="rId11"/>
    <p:sldId id="308" r:id="rId12"/>
    <p:sldId id="309" r:id="rId13"/>
    <p:sldId id="261" r:id="rId14"/>
    <p:sldId id="260" r:id="rId15"/>
    <p:sldId id="262" r:id="rId16"/>
    <p:sldId id="263" r:id="rId17"/>
    <p:sldId id="264" r:id="rId18"/>
    <p:sldId id="265" r:id="rId19"/>
    <p:sldId id="266" r:id="rId20"/>
    <p:sldId id="310" r:id="rId21"/>
    <p:sldId id="311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67" r:id="rId34"/>
    <p:sldId id="268" r:id="rId35"/>
    <p:sldId id="269" r:id="rId36"/>
    <p:sldId id="270" r:id="rId37"/>
    <p:sldId id="312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6" r:id="rId52"/>
    <p:sldId id="298" r:id="rId53"/>
    <p:sldId id="297" r:id="rId54"/>
    <p:sldId id="299" r:id="rId55"/>
    <p:sldId id="300" r:id="rId56"/>
    <p:sldId id="301" r:id="rId57"/>
    <p:sldId id="302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  <a:srgbClr val="6666FF"/>
    <a:srgbClr val="B2B2B2"/>
    <a:srgbClr val="FF66FF"/>
    <a:srgbClr val="FF0000"/>
    <a:srgbClr val="FD3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95" d="100"/>
          <a:sy n="95" d="100"/>
        </p:scale>
        <p:origin x="2022" y="8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3e7ad6c8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3e7ad6c8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2f6509e0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52f6509e0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2f6509e0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2f6509e0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3e7ad6c8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43e7ad6c8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focus our attention on mutect2 in the following slides on somatic variat calling, as it is popular, full-featured, and sensitive / precise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3e7ad6c8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43e7ad6c8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86588217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86588217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86588217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86588217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2f6509e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2f6509e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86588217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86588217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86588217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86588217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2f6509e0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2f6509e0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86588217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86588217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86588217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86588217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865882171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4865882171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2f6509e0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2f6509e0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86588217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86588217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865882171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865882171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8658821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8658821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86588217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865882171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86588217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86588217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86588217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86588217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3e7ad6c8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3e7ad6c8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86588217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86588217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86588217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86588217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86588217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86588217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86588217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486588217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865882171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4865882171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865882171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865882171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86588217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486588217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865882171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4865882171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865882171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865882171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2f6509e0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52f6509e0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3e7ad6c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3e7ad6c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8658821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48658821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4865882171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4865882171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865882171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4865882171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486588217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486588217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4865882171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4865882171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4865882171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4865882171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865882171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4865882171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4865882171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4865882171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4865882171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4865882171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3e7ad6c8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43e7ad6c8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from yesterday that we can’t do much with our raw FASTQ reads - we need to align them to the genome to have a meaningful understanding of what the genome of our tumor and normal actually look like.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3e7ad6c8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3e7ad6c8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86588217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86588217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https://www.illumina.com/content/dam/illumina-marketing/documents/products/illumina_sequencing_introduction.pdf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86588217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86588217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E94149-9070-2558-B047-5A157E07195B}"/>
              </a:ext>
            </a:extLst>
          </p:cNvPr>
          <p:cNvCxnSpPr/>
          <p:nvPr userDrawn="1"/>
        </p:nvCxnSpPr>
        <p:spPr>
          <a:xfrm>
            <a:off x="0" y="5080680"/>
            <a:ext cx="9144000" cy="0"/>
          </a:xfrm>
          <a:prstGeom prst="line">
            <a:avLst/>
          </a:prstGeom>
          <a:ln w="76200">
            <a:solidFill>
              <a:srgbClr val="FD337B">
                <a:alpha val="2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C606328-D270-DAD4-CE95-278764072A30}"/>
              </a:ext>
            </a:extLst>
          </p:cNvPr>
          <p:cNvSpPr/>
          <p:nvPr userDrawn="1"/>
        </p:nvSpPr>
        <p:spPr>
          <a:xfrm>
            <a:off x="0" y="40345"/>
            <a:ext cx="9144000" cy="1055594"/>
          </a:xfrm>
          <a:prstGeom prst="rect">
            <a:avLst/>
          </a:prstGeom>
          <a:solidFill>
            <a:srgbClr val="00B05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6445BD4-E1CD-2B87-7F20-CA4DFEB76948}"/>
              </a:ext>
            </a:extLst>
          </p:cNvPr>
          <p:cNvCxnSpPr/>
          <p:nvPr userDrawn="1"/>
        </p:nvCxnSpPr>
        <p:spPr>
          <a:xfrm>
            <a:off x="0" y="5080680"/>
            <a:ext cx="9144000" cy="0"/>
          </a:xfrm>
          <a:prstGeom prst="line">
            <a:avLst/>
          </a:prstGeom>
          <a:ln w="76200">
            <a:solidFill>
              <a:srgbClr val="FD337B">
                <a:alpha val="2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C1E9C9-86B2-5C20-1359-6559E1171DB7}"/>
              </a:ext>
            </a:extLst>
          </p:cNvPr>
          <p:cNvSpPr/>
          <p:nvPr userDrawn="1"/>
        </p:nvSpPr>
        <p:spPr>
          <a:xfrm>
            <a:off x="0" y="40345"/>
            <a:ext cx="9144000" cy="1055594"/>
          </a:xfrm>
          <a:prstGeom prst="rect">
            <a:avLst/>
          </a:prstGeom>
          <a:solidFill>
            <a:srgbClr val="00B05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Bell MT" panose="020205030603050203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13195E-9362-061C-E6D3-E07E55AFA150}"/>
              </a:ext>
            </a:extLst>
          </p:cNvPr>
          <p:cNvCxnSpPr/>
          <p:nvPr userDrawn="1"/>
        </p:nvCxnSpPr>
        <p:spPr>
          <a:xfrm>
            <a:off x="0" y="5080680"/>
            <a:ext cx="9144000" cy="0"/>
          </a:xfrm>
          <a:prstGeom prst="line">
            <a:avLst/>
          </a:prstGeom>
          <a:ln w="76200">
            <a:solidFill>
              <a:srgbClr val="FD337B">
                <a:alpha val="2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A5797DE-EDB0-5E53-B9C3-89BEE573E173}"/>
              </a:ext>
            </a:extLst>
          </p:cNvPr>
          <p:cNvCxnSpPr/>
          <p:nvPr userDrawn="1"/>
        </p:nvCxnSpPr>
        <p:spPr>
          <a:xfrm>
            <a:off x="0" y="5080680"/>
            <a:ext cx="9144000" cy="0"/>
          </a:xfrm>
          <a:prstGeom prst="line">
            <a:avLst/>
          </a:prstGeom>
          <a:ln w="76200">
            <a:solidFill>
              <a:srgbClr val="FD337B">
                <a:alpha val="2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dc.cancer.gov/Data/Bioinformatics_Pipelines/DNA_Seq_Variant_Calling_Pipelin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bt.251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tk.broadinstitute.org/hc/en-us/articles/360035890631-Panel-of-Normals-PON-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software/igv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pository.cam.ac.uk/handle/1810/304029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pository.cam.ac.uk/handle/1810/304029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epository.cam.ac.uk/handle/1810/304029" TargetMode="Externa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pository.cam.ac.uk/handle/1810/30402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ll MT" panose="02020503060305020303" pitchFamily="18" charset="0"/>
              </a:rPr>
              <a:t>Somatic Mutation Calling</a:t>
            </a:r>
            <a:endParaRPr dirty="0">
              <a:latin typeface="Bell MT" panose="02020503060305020303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075375" y="27971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Slides by Eric T. Dawson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November 2023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Tumor evolution</a:t>
            </a:r>
            <a:endParaRPr dirty="0"/>
          </a:p>
        </p:txBody>
      </p:sp>
      <p:sp>
        <p:nvSpPr>
          <p:cNvPr id="398" name="Google Shape;398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0" y="1067147"/>
            <a:ext cx="5317326" cy="36909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 txBox="1"/>
          <p:nvPr/>
        </p:nvSpPr>
        <p:spPr>
          <a:xfrm>
            <a:off x="1959800" y="4807525"/>
            <a:ext cx="496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https://www.ncbi.nlm.nih.gov/pmc/articles/PMC5538405/</a:t>
            </a:r>
            <a:endParaRPr/>
          </a:p>
        </p:txBody>
      </p:sp>
      <p:pic>
        <p:nvPicPr>
          <p:cNvPr id="401" name="Google Shape;40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900" y="1599613"/>
            <a:ext cx="375285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538" y="3931100"/>
            <a:ext cx="1711570" cy="1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0F81-0961-4EB6-5BC6-1FACAF95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Mutation Calling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E73D2776-4C99-BD6E-AAF9-9F916FA97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016821"/>
            <a:ext cx="8520600" cy="920203"/>
          </a:xfrm>
        </p:spPr>
        <p:txBody>
          <a:bodyPr>
            <a:normAutofit fontScale="85000" lnSpcReduction="10000"/>
          </a:bodyPr>
          <a:lstStyle/>
          <a:p>
            <a:pPr marL="114300" indent="0" algn="ctr">
              <a:buNone/>
            </a:pPr>
            <a:r>
              <a:rPr lang="en-US" dirty="0"/>
              <a:t>How do we get from this mess of cells to VCF files?</a:t>
            </a:r>
          </a:p>
          <a:p>
            <a:pPr marL="114300" indent="0" algn="ctr">
              <a:buNone/>
            </a:pPr>
            <a:r>
              <a:rPr lang="en-US" dirty="0"/>
              <a:t>What do we need to consider along the way?</a:t>
            </a:r>
          </a:p>
          <a:p>
            <a:pPr marL="114300" indent="0" algn="ctr">
              <a:buNone/>
            </a:pPr>
            <a:r>
              <a:rPr lang="en-US" dirty="0"/>
              <a:t>(Hint:) Why did I put the last few slides in?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BA5C60-82FC-C41A-B82E-45AD7D9D568E}"/>
              </a:ext>
            </a:extLst>
          </p:cNvPr>
          <p:cNvGrpSpPr/>
          <p:nvPr/>
        </p:nvGrpSpPr>
        <p:grpSpPr>
          <a:xfrm>
            <a:off x="1408980" y="1321483"/>
            <a:ext cx="3044381" cy="2635675"/>
            <a:chOff x="1654798" y="1429173"/>
            <a:chExt cx="3044381" cy="26356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BB205A-F6C1-CD98-FBCF-C50518C88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9507" y="2439977"/>
              <a:ext cx="1909672" cy="1485896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B89B1BB-DCB6-A734-D308-658EAF881D9F}"/>
                </a:ext>
              </a:extLst>
            </p:cNvPr>
            <p:cNvGrpSpPr/>
            <p:nvPr/>
          </p:nvGrpSpPr>
          <p:grpSpPr>
            <a:xfrm>
              <a:off x="1654798" y="2576222"/>
              <a:ext cx="1842267" cy="1488626"/>
              <a:chOff x="-407039" y="2124314"/>
              <a:chExt cx="2165352" cy="169184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228599-CA20-4EAB-4E6B-8CBA2CCED59F}"/>
                  </a:ext>
                </a:extLst>
              </p:cNvPr>
              <p:cNvGrpSpPr/>
              <p:nvPr/>
            </p:nvGrpSpPr>
            <p:grpSpPr>
              <a:xfrm>
                <a:off x="-73452" y="2124314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40903493-3887-319C-2947-F4AEE0C7CC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7F19476E-7A8C-DD4E-B61C-866F3E1D5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93DEADD-79F6-B7F3-AFFF-7EE3934E8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BA02E16-C2BF-489F-6568-B0CDC5C34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9424D2CC-BD6E-A72A-0712-874E88328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B21D55CC-81D3-C3E5-163F-65ABB9C426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BF304A36-935B-78AC-2DA6-5DADD8A92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ED4810B9-5E62-D209-5447-82921E4CE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7DF3FD53-8CF6-8CFD-FCBD-2C4B66F06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C13739BC-F933-A7EC-D5C7-862F579DA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C465376C-B7D5-5712-5B9F-C3FA041A7B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58CB5C73-664F-7168-FF0E-B67D21F8BE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71D745A0-9787-9479-CD0A-0A389F5C2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27A0F4EF-4601-BC90-62AB-6B249BAEAA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9EDFA032-FDC1-DB0D-5493-3741059874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36C478FA-4049-BB4E-9E82-6A6760EC7E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ED2636C4-244D-22C4-843A-9A652C80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D960457-5540-8B0C-07CF-E250D694C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FD8D6246-A4C6-524A-BDF2-BF1C191707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ED8CE33E-ADE0-6ABB-B886-DFEEF193C9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82D1558-FC23-FD7B-E5AB-C79A94BDD173}"/>
                  </a:ext>
                </a:extLst>
              </p:cNvPr>
              <p:cNvGrpSpPr/>
              <p:nvPr/>
            </p:nvGrpSpPr>
            <p:grpSpPr>
              <a:xfrm>
                <a:off x="-407039" y="2527017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FC1E498-C5A1-BA9C-C11E-2728445DF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568285B-E795-C388-F745-6D1BBAF79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2B585A3-5CA6-30FC-CA53-61B1F83D0F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67CA706-1641-FE4D-7ECA-39A6AE84A5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0DABFAA-0EA3-B2E2-D910-F24EBA9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9634D01B-AFAB-8038-6D82-61AF670519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01239CD-46E1-6CF0-2DD4-C5C92D90C5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4932F79C-763B-FFCA-F317-03A0B5DFB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39180A3-2359-9DC5-0010-332974B63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9FB275B-B786-B420-1026-280B2DD41D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6227634-6568-2C8F-DA1A-C2B792EEA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59C411AA-7E12-5F0B-01DB-55FEBCAC01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A1C61C86-4E6E-2D84-BBA3-A4284CD5FC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D217F83-F079-E718-76A5-804890540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7CB29B46-70C5-C1DA-D089-7EAB8E525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A29F628-3C6A-D313-1D50-37D1E5E75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DD8140A0-2043-9A94-F946-88BAD26BCA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F033559-8DE6-FB64-80BE-34B064DD8E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BC2C923F-EADA-F31F-C0C3-3628881FE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22135BBF-0B1B-FDCC-815C-1E8F448334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B2FDA28-7C9E-6D5D-A940-6CC98136DB6D}"/>
                </a:ext>
              </a:extLst>
            </p:cNvPr>
            <p:cNvGrpSpPr/>
            <p:nvPr/>
          </p:nvGrpSpPr>
          <p:grpSpPr>
            <a:xfrm>
              <a:off x="1977893" y="1429173"/>
              <a:ext cx="1842267" cy="1488626"/>
              <a:chOff x="-407039" y="2124314"/>
              <a:chExt cx="2165352" cy="1691841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42F0A56-5125-9F50-EBCA-49257EAB1611}"/>
                  </a:ext>
                </a:extLst>
              </p:cNvPr>
              <p:cNvGrpSpPr/>
              <p:nvPr/>
            </p:nvGrpSpPr>
            <p:grpSpPr>
              <a:xfrm>
                <a:off x="-73452" y="2124314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33AA4859-52E3-1D61-E2AE-6E653BB948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7EB9429E-03BF-5A1B-A1A5-809D450765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32FCE63F-A708-55D2-9C91-2D5F55CF33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2BF413F0-2316-7E00-908D-7AD39A2E61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5EF0D8B4-1E30-9C1C-E631-F5E91FD9F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B3DF4F62-BC31-C149-670C-5DD742471D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1F635892-BAF9-624C-7FAF-390588E96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297CC778-24EF-FBC6-1DA3-E34D610991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50177B92-D0CA-E042-10C4-53729C3636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8BDA8FC2-36D9-9A98-7A5F-F29241502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F4121C13-9B6E-B4F4-C313-EC7785457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DA799CBB-BE88-55E0-158F-5227B17574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38126EE5-0AE2-7A2F-CC5F-8CC74EC0B4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9026AA51-5BA6-B17E-AF75-397AD7EF8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787D5362-5048-F897-DB9E-1C7AEE4293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57190B6F-A8E8-DF63-738F-030B87490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3923EC8F-0DC8-B7F2-1DCF-07524E5958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7BC03488-3BAD-ACCA-F2B1-BED156929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A31C8CE7-14CF-33A2-0694-00F0FA8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2ABA7C8D-CA3C-30B8-F53B-B6CA9B4C3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1879D8-EDA4-96E6-87C3-8AA79E45C8D6}"/>
                  </a:ext>
                </a:extLst>
              </p:cNvPr>
              <p:cNvGrpSpPr/>
              <p:nvPr/>
            </p:nvGrpSpPr>
            <p:grpSpPr>
              <a:xfrm>
                <a:off x="-407039" y="2527017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6A018F75-8AFC-4FE8-8385-493123AB0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761E739F-6B6E-4D11-A89F-F0CF5E7F2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48209C4-62A1-773D-2AC0-5E0F521FDB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9CCA6DB4-8F6F-9EC4-EE5D-A77E8A772F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4C5B9391-EF43-887F-DB37-B3EE6B5D9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86811934-53DF-B958-E552-7B9292F69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FA3890DB-36FB-2D33-4B43-96D301CD0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03FA46EA-50AF-09BB-EBE0-EE919C5AE0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57DA94C2-90E2-8870-6E56-495326954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430E82A4-9340-BC7D-100D-C59A3BDAC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2CCEA82-3FC7-DE5F-E570-FD5BAD1020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9D7650FE-E238-FEB8-8034-CCA87133BE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B870ADA9-2812-EECB-04EC-0C46E38A05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38F3EA6-9712-6C5C-A61B-A0E6648E34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3B8BB12E-892F-A3F0-6331-10B59F9CB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E02AB3A7-21B3-BF56-3428-C2BE84E589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BB41D28-7B00-8CCA-6AA8-4CF4F38BC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19F453-C6E1-E9C3-3C23-283E389DF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CED75247-B824-7974-EEE2-959DD4B987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2DB43BE5-6409-BECD-ED91-2B69DDB35E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</p:grp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74BB998-B3F3-2A7C-7BC9-A0316E05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2219" y="1652281"/>
              <a:ext cx="573974" cy="622252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F056C18-F380-CCBC-1550-756962854AEB}"/>
                </a:ext>
              </a:extLst>
            </p:cNvPr>
            <p:cNvGrpSpPr/>
            <p:nvPr/>
          </p:nvGrpSpPr>
          <p:grpSpPr>
            <a:xfrm>
              <a:off x="2852142" y="2303100"/>
              <a:ext cx="331354" cy="436614"/>
              <a:chOff x="3247705" y="3168578"/>
              <a:chExt cx="389465" cy="496217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235C64EA-DF0F-F7A7-0F44-524C6F58F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94" name="Multiplication Sign 93">
                <a:extLst>
                  <a:ext uri="{FF2B5EF4-FFF2-40B4-BE49-F238E27FC236}">
                    <a16:creationId xmlns:a16="http://schemas.microsoft.com/office/drawing/2014/main" id="{867E4D4A-BF09-0235-9DE7-93F76AD8D0CA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FAA8BD60-6976-84B8-F89A-D3B8F7C5E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3377" y="2096202"/>
              <a:ext cx="337947" cy="413047"/>
            </a:xfrm>
            <a:prstGeom prst="rect">
              <a:avLst/>
            </a:prstGeom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EDAE89B-AE30-C22E-BEDA-3690267C291E}"/>
                </a:ext>
              </a:extLst>
            </p:cNvPr>
            <p:cNvGrpSpPr/>
            <p:nvPr/>
          </p:nvGrpSpPr>
          <p:grpSpPr>
            <a:xfrm>
              <a:off x="2733395" y="2070058"/>
              <a:ext cx="331354" cy="436614"/>
              <a:chOff x="3247705" y="3168578"/>
              <a:chExt cx="389465" cy="496217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830990E0-5BFF-4F2E-6EBC-CF31FCC3C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98" name="Multiplication Sign 97">
                <a:extLst>
                  <a:ext uri="{FF2B5EF4-FFF2-40B4-BE49-F238E27FC236}">
                    <a16:creationId xmlns:a16="http://schemas.microsoft.com/office/drawing/2014/main" id="{8A3A01C0-3FB8-8C52-160F-11AE02CF7D12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5C9FA71-F9C0-3AF3-1718-8FD72CFDE1F3}"/>
                </a:ext>
              </a:extLst>
            </p:cNvPr>
            <p:cNvGrpSpPr/>
            <p:nvPr/>
          </p:nvGrpSpPr>
          <p:grpSpPr>
            <a:xfrm>
              <a:off x="2566493" y="1935397"/>
              <a:ext cx="331354" cy="436614"/>
              <a:chOff x="3247705" y="3168578"/>
              <a:chExt cx="389465" cy="496217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73ADA384-FEA2-4212-B851-BEBF3F360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101" name="Multiplication Sign 100">
                <a:extLst>
                  <a:ext uri="{FF2B5EF4-FFF2-40B4-BE49-F238E27FC236}">
                    <a16:creationId xmlns:a16="http://schemas.microsoft.com/office/drawing/2014/main" id="{F9B3CF0B-6556-F2B6-4164-DF343E84F3BB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53C77B6-2944-D6DE-2F77-F59CA22FC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7728" y="1728499"/>
              <a:ext cx="337947" cy="413047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2116950-ABCD-77AC-714C-B9C0398CFFE9}"/>
                </a:ext>
              </a:extLst>
            </p:cNvPr>
            <p:cNvGrpSpPr/>
            <p:nvPr/>
          </p:nvGrpSpPr>
          <p:grpSpPr>
            <a:xfrm>
              <a:off x="2447746" y="1702355"/>
              <a:ext cx="331354" cy="436614"/>
              <a:chOff x="3247705" y="3168578"/>
              <a:chExt cx="389465" cy="496217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0D8D008-2423-4AC4-08C7-3471DDF58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105" name="Multiplication Sign 104">
                <a:extLst>
                  <a:ext uri="{FF2B5EF4-FFF2-40B4-BE49-F238E27FC236}">
                    <a16:creationId xmlns:a16="http://schemas.microsoft.com/office/drawing/2014/main" id="{8949858D-DA00-2F12-BADE-2878EC4D9382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09DA38A-B8FA-A08C-34AB-551E4634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9922" y="2957891"/>
              <a:ext cx="450596" cy="573975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59A1789-EC14-06FB-1D1E-0258EE8FA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0569" y="3015688"/>
              <a:ext cx="450596" cy="573975"/>
            </a:xfrm>
            <a:prstGeom prst="rect">
              <a:avLst/>
            </a:prstGeom>
          </p:spPr>
        </p:pic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F82E1E6-4686-91D9-0169-48BBFE647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039" y="1913928"/>
            <a:ext cx="12668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5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0F81-0961-4EB6-5BC6-1FACAF95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Mutation Calling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E73D2776-4C99-BD6E-AAF9-9F916FA97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016821"/>
            <a:ext cx="8520600" cy="920203"/>
          </a:xfrm>
        </p:spPr>
        <p:txBody>
          <a:bodyPr>
            <a:normAutofit fontScale="85000" lnSpcReduction="10000"/>
          </a:bodyPr>
          <a:lstStyle/>
          <a:p>
            <a:pPr marL="114300" indent="0" algn="ctr">
              <a:buNone/>
            </a:pPr>
            <a:r>
              <a:rPr lang="en-US" dirty="0"/>
              <a:t>How do we get from this mess of cells to VCF files?</a:t>
            </a:r>
          </a:p>
          <a:p>
            <a:pPr marL="114300" indent="0" algn="ctr">
              <a:buNone/>
            </a:pPr>
            <a:r>
              <a:rPr lang="en-US" dirty="0"/>
              <a:t>What do we need to consider along the way?</a:t>
            </a:r>
          </a:p>
          <a:p>
            <a:pPr marL="114300" indent="0" algn="ctr">
              <a:buNone/>
            </a:pPr>
            <a:r>
              <a:rPr lang="en-US" dirty="0"/>
              <a:t>(Hint:) Why did I put the last few slides in?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BA5C60-82FC-C41A-B82E-45AD7D9D568E}"/>
              </a:ext>
            </a:extLst>
          </p:cNvPr>
          <p:cNvGrpSpPr/>
          <p:nvPr/>
        </p:nvGrpSpPr>
        <p:grpSpPr>
          <a:xfrm>
            <a:off x="311700" y="1355351"/>
            <a:ext cx="1042967" cy="859530"/>
            <a:chOff x="1654798" y="1429173"/>
            <a:chExt cx="3044381" cy="26356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BB205A-F6C1-CD98-FBCF-C50518C88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9507" y="2439977"/>
              <a:ext cx="1909672" cy="1485896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B89B1BB-DCB6-A734-D308-658EAF881D9F}"/>
                </a:ext>
              </a:extLst>
            </p:cNvPr>
            <p:cNvGrpSpPr/>
            <p:nvPr/>
          </p:nvGrpSpPr>
          <p:grpSpPr>
            <a:xfrm>
              <a:off x="1654798" y="2576222"/>
              <a:ext cx="1842267" cy="1488626"/>
              <a:chOff x="-407039" y="2124314"/>
              <a:chExt cx="2165352" cy="169184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228599-CA20-4EAB-4E6B-8CBA2CCED59F}"/>
                  </a:ext>
                </a:extLst>
              </p:cNvPr>
              <p:cNvGrpSpPr/>
              <p:nvPr/>
            </p:nvGrpSpPr>
            <p:grpSpPr>
              <a:xfrm>
                <a:off x="-73452" y="2124314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40903493-3887-319C-2947-F4AEE0C7CC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7F19476E-7A8C-DD4E-B61C-866F3E1D5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93DEADD-79F6-B7F3-AFFF-7EE3934E8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BA02E16-C2BF-489F-6568-B0CDC5C34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9424D2CC-BD6E-A72A-0712-874E88328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B21D55CC-81D3-C3E5-163F-65ABB9C426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BF304A36-935B-78AC-2DA6-5DADD8A92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ED4810B9-5E62-D209-5447-82921E4CE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7DF3FD53-8CF6-8CFD-FCBD-2C4B66F06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C13739BC-F933-A7EC-D5C7-862F579DA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C465376C-B7D5-5712-5B9F-C3FA041A7B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58CB5C73-664F-7168-FF0E-B67D21F8BE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71D745A0-9787-9479-CD0A-0A389F5C2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27A0F4EF-4601-BC90-62AB-6B249BAEAA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9EDFA032-FDC1-DB0D-5493-3741059874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36C478FA-4049-BB4E-9E82-6A6760EC7E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ED2636C4-244D-22C4-843A-9A652C80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D960457-5540-8B0C-07CF-E250D694C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FD8D6246-A4C6-524A-BDF2-BF1C191707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ED8CE33E-ADE0-6ABB-B886-DFEEF193C9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82D1558-FC23-FD7B-E5AB-C79A94BDD173}"/>
                  </a:ext>
                </a:extLst>
              </p:cNvPr>
              <p:cNvGrpSpPr/>
              <p:nvPr/>
            </p:nvGrpSpPr>
            <p:grpSpPr>
              <a:xfrm>
                <a:off x="-407039" y="2527017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FC1E498-C5A1-BA9C-C11E-2728445DF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568285B-E795-C388-F745-6D1BBAF79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2B585A3-5CA6-30FC-CA53-61B1F83D0F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67CA706-1641-FE4D-7ECA-39A6AE84A5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0DABFAA-0EA3-B2E2-D910-F24EBA9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9634D01B-AFAB-8038-6D82-61AF670519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01239CD-46E1-6CF0-2DD4-C5C92D90C5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4932F79C-763B-FFCA-F317-03A0B5DFB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39180A3-2359-9DC5-0010-332974B63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9FB275B-B786-B420-1026-280B2DD41D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6227634-6568-2C8F-DA1A-C2B792EEA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59C411AA-7E12-5F0B-01DB-55FEBCAC01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A1C61C86-4E6E-2D84-BBA3-A4284CD5FC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D217F83-F079-E718-76A5-804890540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7CB29B46-70C5-C1DA-D089-7EAB8E525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A29F628-3C6A-D313-1D50-37D1E5E75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DD8140A0-2043-9A94-F946-88BAD26BCA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F033559-8DE6-FB64-80BE-34B064DD8E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BC2C923F-EADA-F31F-C0C3-3628881FE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22135BBF-0B1B-FDCC-815C-1E8F448334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B2FDA28-7C9E-6D5D-A940-6CC98136DB6D}"/>
                </a:ext>
              </a:extLst>
            </p:cNvPr>
            <p:cNvGrpSpPr/>
            <p:nvPr/>
          </p:nvGrpSpPr>
          <p:grpSpPr>
            <a:xfrm>
              <a:off x="1977893" y="1429173"/>
              <a:ext cx="1842267" cy="1488626"/>
              <a:chOff x="-407039" y="2124314"/>
              <a:chExt cx="2165352" cy="1691841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42F0A56-5125-9F50-EBCA-49257EAB1611}"/>
                  </a:ext>
                </a:extLst>
              </p:cNvPr>
              <p:cNvGrpSpPr/>
              <p:nvPr/>
            </p:nvGrpSpPr>
            <p:grpSpPr>
              <a:xfrm>
                <a:off x="-73452" y="2124314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33AA4859-52E3-1D61-E2AE-6E653BB948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7EB9429E-03BF-5A1B-A1A5-809D450765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32FCE63F-A708-55D2-9C91-2D5F55CF33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2BF413F0-2316-7E00-908D-7AD39A2E61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5EF0D8B4-1E30-9C1C-E631-F5E91FD9F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B3DF4F62-BC31-C149-670C-5DD742471D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1F635892-BAF9-624C-7FAF-390588E96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297CC778-24EF-FBC6-1DA3-E34D610991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50177B92-D0CA-E042-10C4-53729C3636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8BDA8FC2-36D9-9A98-7A5F-F29241502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F4121C13-9B6E-B4F4-C313-EC7785457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DA799CBB-BE88-55E0-158F-5227B17574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38126EE5-0AE2-7A2F-CC5F-8CC74EC0B4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9026AA51-5BA6-B17E-AF75-397AD7EF8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787D5362-5048-F897-DB9E-1C7AEE4293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57190B6F-A8E8-DF63-738F-030B87490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3923EC8F-0DC8-B7F2-1DCF-07524E5958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7BC03488-3BAD-ACCA-F2B1-BED156929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A31C8CE7-14CF-33A2-0694-00F0FA8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2ABA7C8D-CA3C-30B8-F53B-B6CA9B4C3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1879D8-EDA4-96E6-87C3-8AA79E45C8D6}"/>
                  </a:ext>
                </a:extLst>
              </p:cNvPr>
              <p:cNvGrpSpPr/>
              <p:nvPr/>
            </p:nvGrpSpPr>
            <p:grpSpPr>
              <a:xfrm>
                <a:off x="-407039" y="2527017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6A018F75-8AFC-4FE8-8385-493123AB0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761E739F-6B6E-4D11-A89F-F0CF5E7F2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48209C4-62A1-773D-2AC0-5E0F521FDB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9CCA6DB4-8F6F-9EC4-EE5D-A77E8A772F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4C5B9391-EF43-887F-DB37-B3EE6B5D9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86811934-53DF-B958-E552-7B9292F69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FA3890DB-36FB-2D33-4B43-96D301CD0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03FA46EA-50AF-09BB-EBE0-EE919C5AE0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57DA94C2-90E2-8870-6E56-495326954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430E82A4-9340-BC7D-100D-C59A3BDAC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2CCEA82-3FC7-DE5F-E570-FD5BAD1020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9D7650FE-E238-FEB8-8034-CCA87133BE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B870ADA9-2812-EECB-04EC-0C46E38A05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38F3EA6-9712-6C5C-A61B-A0E6648E34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3B8BB12E-892F-A3F0-6331-10B59F9CB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E02AB3A7-21B3-BF56-3428-C2BE84E589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BB41D28-7B00-8CCA-6AA8-4CF4F38BC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19F453-C6E1-E9C3-3C23-283E389DF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CED75247-B824-7974-EEE2-959DD4B987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2DB43BE5-6409-BECD-ED91-2B69DDB35E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</p:grp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74BB998-B3F3-2A7C-7BC9-A0316E05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2219" y="1652281"/>
              <a:ext cx="573974" cy="622252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F056C18-F380-CCBC-1550-756962854AEB}"/>
                </a:ext>
              </a:extLst>
            </p:cNvPr>
            <p:cNvGrpSpPr/>
            <p:nvPr/>
          </p:nvGrpSpPr>
          <p:grpSpPr>
            <a:xfrm>
              <a:off x="2852142" y="2303100"/>
              <a:ext cx="331354" cy="436614"/>
              <a:chOff x="3247705" y="3168578"/>
              <a:chExt cx="389465" cy="496217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235C64EA-DF0F-F7A7-0F44-524C6F58F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94" name="Multiplication Sign 93">
                <a:extLst>
                  <a:ext uri="{FF2B5EF4-FFF2-40B4-BE49-F238E27FC236}">
                    <a16:creationId xmlns:a16="http://schemas.microsoft.com/office/drawing/2014/main" id="{867E4D4A-BF09-0235-9DE7-93F76AD8D0CA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FAA8BD60-6976-84B8-F89A-D3B8F7C5E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3377" y="2096202"/>
              <a:ext cx="337947" cy="413047"/>
            </a:xfrm>
            <a:prstGeom prst="rect">
              <a:avLst/>
            </a:prstGeom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EDAE89B-AE30-C22E-BEDA-3690267C291E}"/>
                </a:ext>
              </a:extLst>
            </p:cNvPr>
            <p:cNvGrpSpPr/>
            <p:nvPr/>
          </p:nvGrpSpPr>
          <p:grpSpPr>
            <a:xfrm>
              <a:off x="2733395" y="2070058"/>
              <a:ext cx="331354" cy="436614"/>
              <a:chOff x="3247705" y="3168578"/>
              <a:chExt cx="389465" cy="496217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830990E0-5BFF-4F2E-6EBC-CF31FCC3C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98" name="Multiplication Sign 97">
                <a:extLst>
                  <a:ext uri="{FF2B5EF4-FFF2-40B4-BE49-F238E27FC236}">
                    <a16:creationId xmlns:a16="http://schemas.microsoft.com/office/drawing/2014/main" id="{8A3A01C0-3FB8-8C52-160F-11AE02CF7D12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5C9FA71-F9C0-3AF3-1718-8FD72CFDE1F3}"/>
                </a:ext>
              </a:extLst>
            </p:cNvPr>
            <p:cNvGrpSpPr/>
            <p:nvPr/>
          </p:nvGrpSpPr>
          <p:grpSpPr>
            <a:xfrm>
              <a:off x="2566493" y="1935397"/>
              <a:ext cx="331354" cy="436614"/>
              <a:chOff x="3247705" y="3168578"/>
              <a:chExt cx="389465" cy="496217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73ADA384-FEA2-4212-B851-BEBF3F360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101" name="Multiplication Sign 100">
                <a:extLst>
                  <a:ext uri="{FF2B5EF4-FFF2-40B4-BE49-F238E27FC236}">
                    <a16:creationId xmlns:a16="http://schemas.microsoft.com/office/drawing/2014/main" id="{F9B3CF0B-6556-F2B6-4164-DF343E84F3BB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53C77B6-2944-D6DE-2F77-F59CA22FC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7728" y="1728499"/>
              <a:ext cx="337947" cy="413047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2116950-ABCD-77AC-714C-B9C0398CFFE9}"/>
                </a:ext>
              </a:extLst>
            </p:cNvPr>
            <p:cNvGrpSpPr/>
            <p:nvPr/>
          </p:nvGrpSpPr>
          <p:grpSpPr>
            <a:xfrm>
              <a:off x="2447746" y="1702355"/>
              <a:ext cx="331354" cy="436614"/>
              <a:chOff x="3247705" y="3168578"/>
              <a:chExt cx="389465" cy="496217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0D8D008-2423-4AC4-08C7-3471DDF58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105" name="Multiplication Sign 104">
                <a:extLst>
                  <a:ext uri="{FF2B5EF4-FFF2-40B4-BE49-F238E27FC236}">
                    <a16:creationId xmlns:a16="http://schemas.microsoft.com/office/drawing/2014/main" id="{8949858D-DA00-2F12-BADE-2878EC4D9382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09DA38A-B8FA-A08C-34AB-551E4634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9922" y="2957891"/>
              <a:ext cx="450596" cy="573975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59A1789-EC14-06FB-1D1E-0258EE8FA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0569" y="3015688"/>
              <a:ext cx="450596" cy="573975"/>
            </a:xfrm>
            <a:prstGeom prst="rect">
              <a:avLst/>
            </a:prstGeom>
          </p:spPr>
        </p:pic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0F41F10C-1966-1AEB-60B8-53E65C072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95" y="2896757"/>
            <a:ext cx="357473" cy="714945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F8BF1EE-0AA2-DB2B-D469-E831A1F0A8F8}"/>
              </a:ext>
            </a:extLst>
          </p:cNvPr>
          <p:cNvGrpSpPr/>
          <p:nvPr/>
        </p:nvGrpSpPr>
        <p:grpSpPr>
          <a:xfrm>
            <a:off x="1610964" y="1895866"/>
            <a:ext cx="7189495" cy="1418187"/>
            <a:chOff x="1682082" y="1242241"/>
            <a:chExt cx="7189495" cy="1418187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EA14C33-E1A2-3073-6AD9-90C8EACFBD7B}"/>
                </a:ext>
              </a:extLst>
            </p:cNvPr>
            <p:cNvCxnSpPr>
              <a:cxnSpLocks/>
            </p:cNvCxnSpPr>
            <p:nvPr/>
          </p:nvCxnSpPr>
          <p:spPr>
            <a:xfrm>
              <a:off x="7029804" y="1750769"/>
              <a:ext cx="127430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C3FDEFEB-B3D1-E165-A758-FE9667E58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36118" y="1535629"/>
              <a:ext cx="435459" cy="484571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B27C86B-035E-ECE0-5346-6F54AE1CD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6254" y="1514450"/>
              <a:ext cx="428659" cy="484571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AC07EBC2-81DA-24F9-C76E-EB4E59DE3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79474" y="1334335"/>
              <a:ext cx="919691" cy="896803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D0CF0B24-1DD9-4090-9D31-21FDBFED4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1881"/>
            <a:stretch/>
          </p:blipFill>
          <p:spPr>
            <a:xfrm>
              <a:off x="4413873" y="1242241"/>
              <a:ext cx="1003588" cy="1036063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DE01A633-8A62-F51A-E516-FAFFD21B7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12087"/>
            <a:stretch/>
          </p:blipFill>
          <p:spPr>
            <a:xfrm>
              <a:off x="1782466" y="1308945"/>
              <a:ext cx="729447" cy="905936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62C5EA55-4847-1C23-1BC3-E2D3BFA1F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66595" y="1663228"/>
              <a:ext cx="617500" cy="691296"/>
            </a:xfrm>
            <a:prstGeom prst="rect">
              <a:avLst/>
            </a:prstGeom>
          </p:spPr>
        </p:pic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B4292F8-98A3-DB30-DA50-DDB89CBED7CC}"/>
                </a:ext>
              </a:extLst>
            </p:cNvPr>
            <p:cNvSpPr/>
            <p:nvPr/>
          </p:nvSpPr>
          <p:spPr>
            <a:xfrm>
              <a:off x="7398994" y="1521201"/>
              <a:ext cx="537620" cy="4918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E0D6F791-D90B-CCFF-B884-5B14B816820F}"/>
                </a:ext>
              </a:extLst>
            </p:cNvPr>
            <p:cNvCxnSpPr/>
            <p:nvPr/>
          </p:nvCxnSpPr>
          <p:spPr>
            <a:xfrm>
              <a:off x="2630524" y="1760272"/>
              <a:ext cx="2655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83A07E8F-DA4D-1AED-A9BC-A131996506FF}"/>
                </a:ext>
              </a:extLst>
            </p:cNvPr>
            <p:cNvCxnSpPr/>
            <p:nvPr/>
          </p:nvCxnSpPr>
          <p:spPr>
            <a:xfrm>
              <a:off x="3995345" y="1770439"/>
              <a:ext cx="2655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A335F78-348C-C127-D369-A4D119B3D0ED}"/>
                </a:ext>
              </a:extLst>
            </p:cNvPr>
            <p:cNvCxnSpPr/>
            <p:nvPr/>
          </p:nvCxnSpPr>
          <p:spPr>
            <a:xfrm>
              <a:off x="6140645" y="1720791"/>
              <a:ext cx="2655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D6AF474-A162-F378-C8D8-6CB595BE7E87}"/>
                </a:ext>
              </a:extLst>
            </p:cNvPr>
            <p:cNvSpPr txBox="1"/>
            <p:nvPr/>
          </p:nvSpPr>
          <p:spPr>
            <a:xfrm>
              <a:off x="1682082" y="2391161"/>
              <a:ext cx="9525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Library Prep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94923A9-2413-42DE-586A-0F19F5D8105E}"/>
                </a:ext>
              </a:extLst>
            </p:cNvPr>
            <p:cNvSpPr txBox="1"/>
            <p:nvPr/>
          </p:nvSpPr>
          <p:spPr>
            <a:xfrm>
              <a:off x="5010939" y="2398818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Alignment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933DA94-7523-1A99-0C18-BA855246A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8866"/>
            <a:stretch/>
          </p:blipFill>
          <p:spPr>
            <a:xfrm>
              <a:off x="5450071" y="1279939"/>
              <a:ext cx="537621" cy="1036063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94DD3B4-8334-7330-E5D6-8C6846203AED}"/>
                </a:ext>
              </a:extLst>
            </p:cNvPr>
            <p:cNvSpPr txBox="1"/>
            <p:nvPr/>
          </p:nvSpPr>
          <p:spPr>
            <a:xfrm>
              <a:off x="7114559" y="2398818"/>
              <a:ext cx="11047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Variant Calling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5D490CD-4458-17D7-02C2-E0224F1874B7}"/>
                </a:ext>
              </a:extLst>
            </p:cNvPr>
            <p:cNvSpPr txBox="1"/>
            <p:nvPr/>
          </p:nvSpPr>
          <p:spPr>
            <a:xfrm>
              <a:off x="3063680" y="2396442"/>
              <a:ext cx="9316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Sequencing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078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Bioinformatic Pipeline for a Somatic Study</a:t>
            </a:r>
            <a:endParaRPr dirty="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08" y="1300012"/>
            <a:ext cx="7238424" cy="31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Remember:</a:t>
            </a:r>
            <a:endParaRPr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239520"/>
            <a:ext cx="8520600" cy="3752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Mutations are called relative to a reference genome – changing references changes mutation calls.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Rule of thumb: every human </a:t>
            </a:r>
            <a:r>
              <a:rPr lang="en" i="1" dirty="0"/>
              <a:t>germline</a:t>
            </a:r>
            <a:r>
              <a:rPr lang="en" dirty="0"/>
              <a:t> differs every ~1000bp compared to the reference (“variation”)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“Mutation” term is often reserved for variants with impact (e.g. driver mutations) or small variants.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To call somatic mutations, a somatic variant caller does the following:</a:t>
            </a:r>
            <a:endParaRPr dirty="0"/>
          </a:p>
          <a:p>
            <a:pPr marL="457200" lvl="0" indent="-308610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Determine if a given site differs from the reference in the tumor and normal separately</a:t>
            </a:r>
            <a:endParaRPr dirty="0"/>
          </a:p>
          <a:p>
            <a:pPr marL="457200" lvl="0" indent="-30861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Determine the allele and genotype of the site in the separate tumor / normal</a:t>
            </a:r>
            <a:endParaRPr dirty="0"/>
          </a:p>
          <a:p>
            <a:pPr marL="457200" lvl="0" indent="-30861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Classify the site as “germline” or “somatic” by filtering any sites observed in both the tumor and normal</a:t>
            </a:r>
            <a:endParaRPr dirty="0"/>
          </a:p>
          <a:p>
            <a:pPr marL="457200" lvl="0" indent="-30861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Sites that are observed in the tumor, but not the normal, are considered somatic variants.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alignment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1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Remember - we have no idea where in the genome our FASTQ reads came from!</a:t>
            </a:r>
            <a:endParaRPr sz="1400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We can only sequence small (150bp) portions of the genome</a:t>
            </a: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We must “shatter” the DNA into sequenceable pieces (but these are random bits of DNA)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We then align them using seed-extend-align algorithms</a:t>
            </a:r>
            <a:endParaRPr sz="1400" dirty="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696" y="1396850"/>
            <a:ext cx="5394050" cy="26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alignment</a:t>
            </a:r>
            <a:endParaRPr dirty="0"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094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 i="1"/>
              <a:t>read alignment</a:t>
            </a:r>
            <a:r>
              <a:rPr lang="en"/>
              <a:t>, we probabilistically assign the random DNA fragments (“reads”) to a position within the reference genome.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6082800" y="4300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For a full discussion of sequence alignment, see: https://github.com/WCSCourses/NGS_Bio_Africa/blob/main/Modules/Module_4_Alignment_to_Reference/read-alignment.lecture_slides.20210504.pdf</a:t>
            </a:r>
            <a:endParaRPr sz="900"/>
          </a:p>
        </p:txBody>
      </p:sp>
      <p:sp>
        <p:nvSpPr>
          <p:cNvPr id="103" name="Google Shape;103;p20"/>
          <p:cNvSpPr/>
          <p:nvPr/>
        </p:nvSpPr>
        <p:spPr>
          <a:xfrm>
            <a:off x="895475" y="2870972"/>
            <a:ext cx="526200" cy="66227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4183275" y="2539075"/>
            <a:ext cx="4757400" cy="186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CHR1</a:t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4183275" y="3416025"/>
            <a:ext cx="3181200" cy="1860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CHR2</a:t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1047875" y="3023372"/>
            <a:ext cx="526200" cy="66227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1300475" y="2718572"/>
            <a:ext cx="526200" cy="66227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521675" y="2670047"/>
            <a:ext cx="526200" cy="66227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1574075" y="2870972"/>
            <a:ext cx="526200" cy="66227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563650" y="3199797"/>
            <a:ext cx="526200" cy="66227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1166875" y="3304147"/>
            <a:ext cx="526200" cy="66227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5414900" y="2260397"/>
            <a:ext cx="526200" cy="61228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5414900" y="3149000"/>
            <a:ext cx="526200" cy="5625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5556600" y="2427622"/>
            <a:ext cx="526200" cy="61228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4308900" y="3294650"/>
            <a:ext cx="526200" cy="5625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6592425" y="2427622"/>
            <a:ext cx="526200" cy="61228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4572000" y="3149000"/>
            <a:ext cx="526200" cy="5625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5510775" y="3294850"/>
            <a:ext cx="526200" cy="5625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2321250" y="2763800"/>
            <a:ext cx="1661700" cy="38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reads</a:t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4041325" y="2054050"/>
            <a:ext cx="5041500" cy="201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6036975" y="3751000"/>
            <a:ext cx="341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genome w/ aligned reads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Alignment: Seed – Chain - Extend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A2C1E-4BDA-ACF7-B556-D72FB7DB6A53}"/>
              </a:ext>
            </a:extLst>
          </p:cNvPr>
          <p:cNvSpPr txBox="1"/>
          <p:nvPr/>
        </p:nvSpPr>
        <p:spPr>
          <a:xfrm>
            <a:off x="0" y="1171613"/>
            <a:ext cx="9313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ACTTGCGTTGCCAT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/>
              <a:t>GCACA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/>
              <a:t>AA</a:t>
            </a:r>
            <a:r>
              <a:rPr lang="en-US" dirty="0">
                <a:solidFill>
                  <a:srgbClr val="FF66FF"/>
                </a:solidFill>
              </a:rPr>
              <a:t>TTCC</a:t>
            </a:r>
            <a:r>
              <a:rPr lang="en-US" dirty="0"/>
              <a:t>AAGGGGGAAATTT</a:t>
            </a:r>
            <a:r>
              <a:rPr lang="en-US" dirty="0">
                <a:solidFill>
                  <a:srgbClr val="C00000"/>
                </a:solidFill>
              </a:rPr>
              <a:t>GGGT</a:t>
            </a:r>
            <a:r>
              <a:rPr lang="en-US" dirty="0"/>
              <a:t>TAACCCAAATTG</a:t>
            </a:r>
            <a:r>
              <a:rPr lang="en-US" dirty="0">
                <a:solidFill>
                  <a:schemeClr val="tx1"/>
                </a:solidFill>
              </a:rPr>
              <a:t>GAA</a:t>
            </a:r>
            <a:r>
              <a:rPr lang="en-US" dirty="0">
                <a:solidFill>
                  <a:schemeClr val="accent1"/>
                </a:solidFill>
              </a:rPr>
              <a:t>TTGG</a:t>
            </a:r>
            <a:r>
              <a:rPr lang="en-US" dirty="0"/>
              <a:t>TTAAT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715A7-83CF-4A63-2E1A-75335F7F5B41}"/>
              </a:ext>
            </a:extLst>
          </p:cNvPr>
          <p:cNvSpPr txBox="1"/>
          <p:nvPr/>
        </p:nvSpPr>
        <p:spPr>
          <a:xfrm>
            <a:off x="67883" y="1864474"/>
            <a:ext cx="3464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TTGGCCACATTGGACTTCCAAGGCGG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F7920-6067-61AA-4B7E-FAA2448D6420}"/>
              </a:ext>
            </a:extLst>
          </p:cNvPr>
          <p:cNvSpPr txBox="1"/>
          <p:nvPr/>
        </p:nvSpPr>
        <p:spPr>
          <a:xfrm>
            <a:off x="79804" y="2194754"/>
            <a:ext cx="3464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/>
              <a:t>CCACA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/>
              <a:t>AC</a:t>
            </a:r>
            <a:r>
              <a:rPr lang="en-US" dirty="0">
                <a:solidFill>
                  <a:srgbClr val="FF66FF"/>
                </a:solidFill>
              </a:rPr>
              <a:t>TTCC</a:t>
            </a:r>
            <a:r>
              <a:rPr lang="en-US" dirty="0"/>
              <a:t>AAGGCGG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D8EBD5-499D-4FB8-B8BF-0CADFD5394BA}"/>
              </a:ext>
            </a:extLst>
          </p:cNvPr>
          <p:cNvCxnSpPr/>
          <p:nvPr/>
        </p:nvCxnSpPr>
        <p:spPr>
          <a:xfrm flipV="1">
            <a:off x="502987" y="2502531"/>
            <a:ext cx="0" cy="21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219C12-A078-9F4F-B5B7-0CC7871E1EEE}"/>
              </a:ext>
            </a:extLst>
          </p:cNvPr>
          <p:cNvCxnSpPr/>
          <p:nvPr/>
        </p:nvCxnSpPr>
        <p:spPr>
          <a:xfrm flipV="1">
            <a:off x="1549467" y="2502531"/>
            <a:ext cx="0" cy="21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7111AC-67DB-F539-D449-13C01F8F8204}"/>
              </a:ext>
            </a:extLst>
          </p:cNvPr>
          <p:cNvSpPr txBox="1"/>
          <p:nvPr/>
        </p:nvSpPr>
        <p:spPr>
          <a:xfrm>
            <a:off x="93964" y="2064528"/>
            <a:ext cx="966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Sequencing 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7262F7-7B1B-6DBD-2659-267229104CBE}"/>
              </a:ext>
            </a:extLst>
          </p:cNvPr>
          <p:cNvSpPr txBox="1"/>
          <p:nvPr/>
        </p:nvSpPr>
        <p:spPr>
          <a:xfrm>
            <a:off x="79804" y="167715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903E80-B00B-6859-3D02-07DA2E383E8D}"/>
              </a:ext>
            </a:extLst>
          </p:cNvPr>
          <p:cNvSpPr txBox="1"/>
          <p:nvPr/>
        </p:nvSpPr>
        <p:spPr>
          <a:xfrm>
            <a:off x="2592" y="1415853"/>
            <a:ext cx="10583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Indexed Reference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9013D-679C-2269-C6AF-FE8D2FA62A21}"/>
              </a:ext>
            </a:extLst>
          </p:cNvPr>
          <p:cNvSpPr txBox="1"/>
          <p:nvPr/>
        </p:nvSpPr>
        <p:spPr>
          <a:xfrm>
            <a:off x="95407" y="284162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A2E77-2417-B620-2FAA-E7B8284883C8}"/>
              </a:ext>
            </a:extLst>
          </p:cNvPr>
          <p:cNvSpPr txBox="1"/>
          <p:nvPr/>
        </p:nvSpPr>
        <p:spPr>
          <a:xfrm>
            <a:off x="93964" y="3457176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Extend (align)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95296B1-8826-DB66-FA3A-F609BBCFE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936605"/>
            <a:ext cx="1728501" cy="103710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D1FCF8F-41FA-BC45-BD8D-A255C873ABF8}"/>
              </a:ext>
            </a:extLst>
          </p:cNvPr>
          <p:cNvSpPr txBox="1"/>
          <p:nvPr/>
        </p:nvSpPr>
        <p:spPr>
          <a:xfrm>
            <a:off x="79804" y="3029041"/>
            <a:ext cx="3464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>
                <a:solidFill>
                  <a:srgbClr val="B2B2B2"/>
                </a:solidFill>
              </a:rPr>
              <a:t>CCACA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</a:t>
            </a:r>
            <a:r>
              <a:rPr lang="en-US" dirty="0">
                <a:solidFill>
                  <a:srgbClr val="FF66FF"/>
                </a:solidFill>
              </a:rPr>
              <a:t>TTCC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AAGGCGG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3A68EF-6B09-32F1-B4EB-0BB7ADF6EDA9}"/>
              </a:ext>
            </a:extLst>
          </p:cNvPr>
          <p:cNvSpPr txBox="1"/>
          <p:nvPr/>
        </p:nvSpPr>
        <p:spPr>
          <a:xfrm>
            <a:off x="93964" y="3664110"/>
            <a:ext cx="3464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>
                <a:solidFill>
                  <a:srgbClr val="B2B2B2"/>
                </a:solidFill>
              </a:rPr>
              <a:t>C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>
                <a:solidFill>
                  <a:srgbClr val="B2B2B2"/>
                </a:solidFill>
              </a:rPr>
              <a:t>ACA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>
                <a:solidFill>
                  <a:srgbClr val="FF66FF"/>
                </a:solidFill>
              </a:rPr>
              <a:t>TTCC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AAGG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GG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F62747-2402-F48D-80B1-C5A163E4391B}"/>
              </a:ext>
            </a:extLst>
          </p:cNvPr>
          <p:cNvCxnSpPr/>
          <p:nvPr/>
        </p:nvCxnSpPr>
        <p:spPr>
          <a:xfrm flipV="1">
            <a:off x="1990195" y="1403192"/>
            <a:ext cx="0" cy="21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6F0F6B-C472-7ADF-BAEE-BB6D77F90C95}"/>
              </a:ext>
            </a:extLst>
          </p:cNvPr>
          <p:cNvCxnSpPr/>
          <p:nvPr/>
        </p:nvCxnSpPr>
        <p:spPr>
          <a:xfrm flipV="1">
            <a:off x="3143581" y="1403192"/>
            <a:ext cx="0" cy="21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C2A8AB-FFF3-BD36-1CC3-7407553EB794}"/>
              </a:ext>
            </a:extLst>
          </p:cNvPr>
          <p:cNvCxnSpPr/>
          <p:nvPr/>
        </p:nvCxnSpPr>
        <p:spPr>
          <a:xfrm flipV="1">
            <a:off x="8295708" y="1415853"/>
            <a:ext cx="0" cy="21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3C9791-EA64-3BC3-0B3E-255047541DFF}"/>
              </a:ext>
            </a:extLst>
          </p:cNvPr>
          <p:cNvSpPr txBox="1"/>
          <p:nvPr/>
        </p:nvSpPr>
        <p:spPr>
          <a:xfrm>
            <a:off x="5008817" y="1910639"/>
            <a:ext cx="3823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 matches between read and reference.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7D6512-852B-1DD5-7790-04C5D9E6C682}"/>
              </a:ext>
            </a:extLst>
          </p:cNvPr>
          <p:cNvSpPr txBox="1"/>
          <p:nvPr/>
        </p:nvSpPr>
        <p:spPr>
          <a:xfrm>
            <a:off x="5008817" y="2767431"/>
            <a:ext cx="3979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runs of matches to help pinpoint the best-matching portion of the reference.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6DB476-6534-C181-EBB7-1D4251FD5EAB}"/>
              </a:ext>
            </a:extLst>
          </p:cNvPr>
          <p:cNvSpPr txBox="1"/>
          <p:nvPr/>
        </p:nvSpPr>
        <p:spPr>
          <a:xfrm>
            <a:off x="5008817" y="3764953"/>
            <a:ext cx="3979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the exact alignment (think of the CIGAR string in a BAM)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96630FE-E26B-3296-9856-8AD6EFD86BFC}"/>
              </a:ext>
            </a:extLst>
          </p:cNvPr>
          <p:cNvSpPr/>
          <p:nvPr/>
        </p:nvSpPr>
        <p:spPr>
          <a:xfrm>
            <a:off x="1549467" y="3275208"/>
            <a:ext cx="45719" cy="45719"/>
          </a:xfrm>
          <a:prstGeom prst="ellipse">
            <a:avLst/>
          </a:prstGeom>
          <a:solidFill>
            <a:srgbClr val="B2B2B2"/>
          </a:solidFill>
          <a:ln>
            <a:solidFill>
              <a:srgbClr val="00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4CD57E-672A-1ECB-75E9-DFE37CF03F10}"/>
              </a:ext>
            </a:extLst>
          </p:cNvPr>
          <p:cNvSpPr/>
          <p:nvPr/>
        </p:nvSpPr>
        <p:spPr>
          <a:xfrm>
            <a:off x="2237797" y="3275208"/>
            <a:ext cx="45719" cy="45719"/>
          </a:xfrm>
          <a:prstGeom prst="ellipse">
            <a:avLst/>
          </a:prstGeom>
          <a:solidFill>
            <a:srgbClr val="B2B2B2"/>
          </a:solidFill>
          <a:ln>
            <a:solidFill>
              <a:srgbClr val="00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D4155AC-4F48-746B-9F3D-1308ACC91A3B}"/>
              </a:ext>
            </a:extLst>
          </p:cNvPr>
          <p:cNvSpPr/>
          <p:nvPr/>
        </p:nvSpPr>
        <p:spPr>
          <a:xfrm>
            <a:off x="397682" y="3275209"/>
            <a:ext cx="45719" cy="45719"/>
          </a:xfrm>
          <a:prstGeom prst="ellipse">
            <a:avLst/>
          </a:prstGeom>
          <a:solidFill>
            <a:srgbClr val="B2B2B2"/>
          </a:solidFill>
          <a:ln>
            <a:solidFill>
              <a:srgbClr val="00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1987054-2053-0FBA-995B-C475422ECF6F}"/>
              </a:ext>
            </a:extLst>
          </p:cNvPr>
          <p:cNvSpPr/>
          <p:nvPr/>
        </p:nvSpPr>
        <p:spPr>
          <a:xfrm>
            <a:off x="3120721" y="1518235"/>
            <a:ext cx="45719" cy="45719"/>
          </a:xfrm>
          <a:prstGeom prst="ellipse">
            <a:avLst/>
          </a:prstGeom>
          <a:solidFill>
            <a:srgbClr val="B2B2B2"/>
          </a:solidFill>
          <a:ln>
            <a:solidFill>
              <a:srgbClr val="00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4E12B3-8F3A-D942-D660-2733B050EC19}"/>
              </a:ext>
            </a:extLst>
          </p:cNvPr>
          <p:cNvSpPr/>
          <p:nvPr/>
        </p:nvSpPr>
        <p:spPr>
          <a:xfrm>
            <a:off x="3809051" y="1518235"/>
            <a:ext cx="45719" cy="45719"/>
          </a:xfrm>
          <a:prstGeom prst="ellipse">
            <a:avLst/>
          </a:prstGeom>
          <a:solidFill>
            <a:srgbClr val="B2B2B2"/>
          </a:solidFill>
          <a:ln>
            <a:solidFill>
              <a:srgbClr val="00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96B9E4E-762D-70D8-AE15-81CEE8829011}"/>
              </a:ext>
            </a:extLst>
          </p:cNvPr>
          <p:cNvSpPr/>
          <p:nvPr/>
        </p:nvSpPr>
        <p:spPr>
          <a:xfrm>
            <a:off x="1968936" y="1518236"/>
            <a:ext cx="45719" cy="45719"/>
          </a:xfrm>
          <a:prstGeom prst="ellipse">
            <a:avLst/>
          </a:prstGeom>
          <a:solidFill>
            <a:srgbClr val="B2B2B2"/>
          </a:solidFill>
          <a:ln>
            <a:solidFill>
              <a:srgbClr val="00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Alignment - Reference Bias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When we align reads, we penalize mismatches (SNPs and indels) relatively to the reference (that is, reads that perfectly match the reference score higher than those with variants).</a:t>
            </a:r>
            <a:endParaRPr sz="1600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But humans all vary from the reference.</a:t>
            </a:r>
            <a:endParaRPr sz="1600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This leads to reference bias - samples that are more like the human genome will have more accurate alignments and variant calls.</a:t>
            </a:r>
            <a:endParaRPr sz="1600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In addition - most databases are overwhelmingly filled with samples of European ancestry, so we continue to reinforce such bias downstream.</a:t>
            </a:r>
            <a:endParaRPr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Alignment - Reference Bias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1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things being explored to reduce reference bias?</a:t>
            </a: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Databases that include samples of diverse ancestry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NIH All of Us, Simons Genome Diversity Project, many national-level sequencing initiatives.</a:t>
            </a:r>
            <a:br>
              <a:rPr lang="en"/>
            </a:b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Population matched references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Useful for improved germline and somatic calls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b="1"/>
              <a:t>HOWEVER</a:t>
            </a:r>
            <a:r>
              <a:rPr lang="en"/>
              <a:t>, using one makes it difficult to use existing databases (so not a great answer)</a:t>
            </a:r>
            <a:br>
              <a:rPr lang="en"/>
            </a:b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Pangenomes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Pangenomes collect multiple genomes within a single data structure - imagine a reference that contains sequences/variation from many humans.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Over time, the field is migrating to these to address issues of inclusion in genomic studies.</a:t>
            </a:r>
            <a:endParaRPr/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Tools for using pangenomes exist and are growing in usage but not yet widespread.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175" y="2148889"/>
            <a:ext cx="3732575" cy="67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174" y="2867529"/>
            <a:ext cx="3840425" cy="46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8164" y="1537150"/>
            <a:ext cx="373258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1936200" y="4703625"/>
            <a:ext cx="52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more information, see: https://humanpangenome.org/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and learning outcomes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Develop a basic understanding of: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how variant callers produce calls and 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how to perform variant calling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Deeply understand the workflow for variant calling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Start developing an intuition for working with variant calls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Every study will be different, so hard rules aren’t useful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Every study will require critical thought - I want you to leave with a sense for how to ask the right questions, rather than give you the right answers (there are no right answers!).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Learn common metrics used for quality control of tumors and their importance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Cancer Cell Fraction, Variant Allele Frequency, Tumor Purity, Copy Number, Contamination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A3466-7FE0-67BC-FA0C-16DF73C9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13C86-C950-E924-7EE2-9E301CA0E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/>
              <a:t>Definition: probabilistically assign alleles and genotypes to variant sites in the genome relative to a reference.</a:t>
            </a:r>
          </a:p>
        </p:txBody>
      </p:sp>
    </p:spTree>
    <p:extLst>
      <p:ext uri="{BB962C8B-B14F-4D97-AF65-F5344CB8AC3E}">
        <p14:creationId xmlns:p14="http://schemas.microsoft.com/office/powerpoint/2010/main" val="59839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D9B2-F740-7967-A13F-8F65EC14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7B167-8654-8E70-80B4-C07C9B848C75}"/>
              </a:ext>
            </a:extLst>
          </p:cNvPr>
          <p:cNvSpPr txBox="1"/>
          <p:nvPr/>
        </p:nvSpPr>
        <p:spPr>
          <a:xfrm>
            <a:off x="0" y="1171613"/>
            <a:ext cx="9313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ACTTGCGTTGCCAT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/>
              <a:t>GCACA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/>
              <a:t>AA</a:t>
            </a:r>
            <a:r>
              <a:rPr lang="en-US" dirty="0">
                <a:solidFill>
                  <a:srgbClr val="FF66FF"/>
                </a:solidFill>
              </a:rPr>
              <a:t>TTCC</a:t>
            </a:r>
            <a:r>
              <a:rPr lang="en-US" dirty="0"/>
              <a:t>AAGGGGGAAATTT</a:t>
            </a:r>
            <a:r>
              <a:rPr lang="en-US" dirty="0">
                <a:solidFill>
                  <a:srgbClr val="C00000"/>
                </a:solidFill>
              </a:rPr>
              <a:t>GGGT</a:t>
            </a:r>
            <a:r>
              <a:rPr lang="en-US" dirty="0"/>
              <a:t>TAACCCAAATTG</a:t>
            </a:r>
            <a:r>
              <a:rPr lang="en-US" dirty="0">
                <a:solidFill>
                  <a:schemeClr val="tx1"/>
                </a:solidFill>
              </a:rPr>
              <a:t>GAA</a:t>
            </a:r>
            <a:r>
              <a:rPr lang="en-US" dirty="0">
                <a:solidFill>
                  <a:schemeClr val="accent1"/>
                </a:solidFill>
              </a:rPr>
              <a:t>TTGG</a:t>
            </a:r>
            <a:r>
              <a:rPr lang="en-US" dirty="0"/>
              <a:t>TTAAT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244E2-7A1D-77ED-0542-FED6E155C37F}"/>
              </a:ext>
            </a:extLst>
          </p:cNvPr>
          <p:cNvSpPr txBox="1"/>
          <p:nvPr/>
        </p:nvSpPr>
        <p:spPr>
          <a:xfrm>
            <a:off x="1721797" y="1368483"/>
            <a:ext cx="3464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>
                <a:solidFill>
                  <a:srgbClr val="B2B2B2"/>
                </a:solidFill>
              </a:rPr>
              <a:t>C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>
                <a:solidFill>
                  <a:srgbClr val="B2B2B2"/>
                </a:solidFill>
              </a:rPr>
              <a:t>ACA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TTGG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>
                <a:solidFill>
                  <a:srgbClr val="FF66FF"/>
                </a:solidFill>
              </a:rPr>
              <a:t>TTCC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AAGG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D5FFA-6CE1-D790-5D83-B0D8CC70A11A}"/>
              </a:ext>
            </a:extLst>
          </p:cNvPr>
          <p:cNvSpPr/>
          <p:nvPr/>
        </p:nvSpPr>
        <p:spPr>
          <a:xfrm>
            <a:off x="1125415" y="1670959"/>
            <a:ext cx="3275763" cy="196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C0F062-8ADA-34DC-F897-0C182F833367}"/>
              </a:ext>
            </a:extLst>
          </p:cNvPr>
          <p:cNvSpPr/>
          <p:nvPr/>
        </p:nvSpPr>
        <p:spPr>
          <a:xfrm>
            <a:off x="5270122" y="1679110"/>
            <a:ext cx="3275763" cy="196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AFFB4-9F90-DAAC-8A5A-52CBFF7AD7B7}"/>
              </a:ext>
            </a:extLst>
          </p:cNvPr>
          <p:cNvSpPr/>
          <p:nvPr/>
        </p:nvSpPr>
        <p:spPr>
          <a:xfrm>
            <a:off x="1558225" y="1939567"/>
            <a:ext cx="3275763" cy="196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2D275-43BA-6C41-17EA-17159626C247}"/>
              </a:ext>
            </a:extLst>
          </p:cNvPr>
          <p:cNvSpPr/>
          <p:nvPr/>
        </p:nvSpPr>
        <p:spPr>
          <a:xfrm>
            <a:off x="5012214" y="1921886"/>
            <a:ext cx="3275763" cy="196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B8D6-8EC5-F0CD-3308-9CD92520A6CE}"/>
              </a:ext>
            </a:extLst>
          </p:cNvPr>
          <p:cNvSpPr/>
          <p:nvPr/>
        </p:nvSpPr>
        <p:spPr>
          <a:xfrm>
            <a:off x="468707" y="2185926"/>
            <a:ext cx="3275763" cy="196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00D8B1-F780-3A25-E3F7-75F15B5A577D}"/>
              </a:ext>
            </a:extLst>
          </p:cNvPr>
          <p:cNvSpPr/>
          <p:nvPr/>
        </p:nvSpPr>
        <p:spPr>
          <a:xfrm>
            <a:off x="5612106" y="1457155"/>
            <a:ext cx="3275763" cy="196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5F5B4-BAE1-A05E-F077-586B3F3BEAB6}"/>
              </a:ext>
            </a:extLst>
          </p:cNvPr>
          <p:cNvSpPr/>
          <p:nvPr/>
        </p:nvSpPr>
        <p:spPr>
          <a:xfrm>
            <a:off x="1061358" y="2432344"/>
            <a:ext cx="3275763" cy="196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900FC-EAAE-C88F-4F68-4CECD26163CA}"/>
              </a:ext>
            </a:extLst>
          </p:cNvPr>
          <p:cNvSpPr/>
          <p:nvPr/>
        </p:nvSpPr>
        <p:spPr>
          <a:xfrm>
            <a:off x="5559648" y="2168203"/>
            <a:ext cx="3275763" cy="196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91652-A975-DA21-E93D-435C849945F5}"/>
              </a:ext>
            </a:extLst>
          </p:cNvPr>
          <p:cNvSpPr/>
          <p:nvPr/>
        </p:nvSpPr>
        <p:spPr>
          <a:xfrm>
            <a:off x="2421653" y="1670959"/>
            <a:ext cx="180870" cy="1968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A9AE5-8C44-B90F-ECE4-421E70859D5B}"/>
              </a:ext>
            </a:extLst>
          </p:cNvPr>
          <p:cNvSpPr/>
          <p:nvPr/>
        </p:nvSpPr>
        <p:spPr>
          <a:xfrm>
            <a:off x="2416808" y="2202874"/>
            <a:ext cx="180870" cy="1968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0C169C-06A1-FDB4-E326-9F8225A4ED21}"/>
              </a:ext>
            </a:extLst>
          </p:cNvPr>
          <p:cNvSpPr/>
          <p:nvPr/>
        </p:nvSpPr>
        <p:spPr>
          <a:xfrm>
            <a:off x="3515189" y="1663005"/>
            <a:ext cx="180870" cy="1968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BC41AA-061E-C560-FD94-5115E313C948}"/>
              </a:ext>
            </a:extLst>
          </p:cNvPr>
          <p:cNvSpPr/>
          <p:nvPr/>
        </p:nvSpPr>
        <p:spPr>
          <a:xfrm>
            <a:off x="6273223" y="1465519"/>
            <a:ext cx="180870" cy="1968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F6F45-BA94-FC06-5735-E3B3BC88E6DF}"/>
              </a:ext>
            </a:extLst>
          </p:cNvPr>
          <p:cNvSpPr/>
          <p:nvPr/>
        </p:nvSpPr>
        <p:spPr>
          <a:xfrm>
            <a:off x="6273223" y="1693611"/>
            <a:ext cx="180870" cy="1968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C16F1B-BBA7-B67B-B1D4-C881E7BAC1D4}"/>
              </a:ext>
            </a:extLst>
          </p:cNvPr>
          <p:cNvSpPr/>
          <p:nvPr/>
        </p:nvSpPr>
        <p:spPr>
          <a:xfrm>
            <a:off x="6273223" y="1919666"/>
            <a:ext cx="180870" cy="1968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D812B-BE3F-7CB6-99E7-C9E0BEC0B4EA}"/>
              </a:ext>
            </a:extLst>
          </p:cNvPr>
          <p:cNvSpPr/>
          <p:nvPr/>
        </p:nvSpPr>
        <p:spPr>
          <a:xfrm>
            <a:off x="778926" y="2662746"/>
            <a:ext cx="3275763" cy="196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8E59EB-D599-9EC5-1854-36B356E5C7DE}"/>
              </a:ext>
            </a:extLst>
          </p:cNvPr>
          <p:cNvSpPr/>
          <p:nvPr/>
        </p:nvSpPr>
        <p:spPr>
          <a:xfrm>
            <a:off x="4404828" y="2428660"/>
            <a:ext cx="3275763" cy="196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0FC3B3-EEE6-0FE0-ADFD-30750D8A7884}"/>
              </a:ext>
            </a:extLst>
          </p:cNvPr>
          <p:cNvSpPr/>
          <p:nvPr/>
        </p:nvSpPr>
        <p:spPr>
          <a:xfrm>
            <a:off x="5612106" y="2657296"/>
            <a:ext cx="3275763" cy="196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6EE101-D4E4-F130-0FCE-E7643F594D1C}"/>
              </a:ext>
            </a:extLst>
          </p:cNvPr>
          <p:cNvSpPr/>
          <p:nvPr/>
        </p:nvSpPr>
        <p:spPr>
          <a:xfrm>
            <a:off x="7812296" y="2167512"/>
            <a:ext cx="180870" cy="1968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ACE81F-5F28-B498-DAC4-A9B6936DD212}"/>
              </a:ext>
            </a:extLst>
          </p:cNvPr>
          <p:cNvSpPr txBox="1"/>
          <p:nvPr/>
        </p:nvSpPr>
        <p:spPr>
          <a:xfrm>
            <a:off x="670932" y="3134116"/>
            <a:ext cx="78021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Imagine we considered just the mismatches between our many aligned reads and the reference.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How might we build a statistical model to classify each mismatch as: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Real / false positive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Germline / Somatic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4B1BC7-E429-9CCB-FF46-AD7CCBD99FEE}"/>
              </a:ext>
            </a:extLst>
          </p:cNvPr>
          <p:cNvSpPr/>
          <p:nvPr/>
        </p:nvSpPr>
        <p:spPr>
          <a:xfrm>
            <a:off x="6469225" y="1921886"/>
            <a:ext cx="180870" cy="1968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63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Variant Calling Software</a:t>
            </a:r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Variant callers use various mathematical methods to call variants, genotype calls, and produce quality metrics:</a:t>
            </a:r>
            <a:endParaRPr sz="1400" dirty="0"/>
          </a:p>
          <a:p>
            <a:pPr marL="471647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" sz="1400" dirty="0"/>
              <a:t>Heuristic methods (samtools mpileup + bcftools call)</a:t>
            </a:r>
            <a:endParaRPr sz="1400" dirty="0"/>
          </a:p>
          <a:p>
            <a:pPr marL="471647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" sz="1400" dirty="0"/>
              <a:t>Bayesian probability (Mutect2)</a:t>
            </a:r>
            <a:endParaRPr sz="1400" dirty="0"/>
          </a:p>
          <a:p>
            <a:pPr marL="471647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" sz="1400" dirty="0"/>
              <a:t>Deep learning (DeepVariant, DeepSomatic, Clair3)</a:t>
            </a:r>
            <a:endParaRPr sz="14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5000"/>
              </a:lnSpc>
              <a:spcAft>
                <a:spcPts val="0"/>
              </a:spcAft>
              <a:buNone/>
            </a:pPr>
            <a:r>
              <a:rPr lang="en" sz="1400" dirty="0"/>
              <a:t>There are probably hundreds of germline and somatic variant callers, but some of the most popular are:</a:t>
            </a:r>
            <a:endParaRPr sz="1400" dirty="0"/>
          </a:p>
          <a:p>
            <a:pPr marL="0" lvl="0" indent="0" algn="l" rtl="0">
              <a:lnSpc>
                <a:spcPct val="105000"/>
              </a:lnSpc>
              <a:spcAft>
                <a:spcPts val="0"/>
              </a:spcAft>
              <a:buNone/>
            </a:pPr>
            <a:r>
              <a:rPr lang="en" sz="1400" dirty="0"/>
              <a:t>Germline: GATK HaplotypeCaller, DeepVariant, bcftools, strelka2</a:t>
            </a:r>
            <a:endParaRPr sz="1400" dirty="0"/>
          </a:p>
          <a:p>
            <a:pPr marL="0" lvl="0" indent="0" algn="l" rtl="0">
              <a:lnSpc>
                <a:spcPct val="105000"/>
              </a:lnSpc>
              <a:spcAft>
                <a:spcPts val="0"/>
              </a:spcAft>
              <a:buNone/>
            </a:pPr>
            <a:r>
              <a:rPr lang="en" sz="1400" dirty="0"/>
              <a:t>Somatic: </a:t>
            </a:r>
            <a:r>
              <a:rPr lang="en" sz="1400" u="sng" dirty="0"/>
              <a:t>GATK mutect2</a:t>
            </a:r>
            <a:r>
              <a:rPr lang="en" sz="1400" dirty="0"/>
              <a:t>, strelka2, MuSE, loFreq, DeepSomatic</a:t>
            </a:r>
            <a:br>
              <a:rPr lang="en" sz="1400" dirty="0"/>
            </a:br>
            <a:endParaRPr sz="1400" dirty="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/>
              <a:t>Often, running multiple variant callers produces better results than a single caller (see the </a:t>
            </a:r>
            <a:r>
              <a:rPr lang="en" sz="1400" u="sng" dirty="0">
                <a:solidFill>
                  <a:schemeClr val="hlink"/>
                </a:solidFill>
                <a:hlinkClick r:id="rId3"/>
              </a:rPr>
              <a:t>GDC pipeline</a:t>
            </a:r>
            <a:r>
              <a:rPr lang="en" sz="1400" dirty="0"/>
              <a:t> for an overview of one such approach)</a:t>
            </a: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MuTect2</a:t>
            </a:r>
            <a:endParaRPr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MuTect2 is a somatic variant caller that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900" dirty="0"/>
              <a:t>Leverages the assembly approach of HaplotypeCaller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900" dirty="0"/>
              <a:t>Applies a Bayesian classifier to detect low-allele fraction mutations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900" dirty="0"/>
              <a:t>Uses a set of strict filters to increase specificity</a:t>
            </a:r>
            <a:endParaRPr sz="1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Originally published in 2013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Pros:</a:t>
            </a:r>
            <a:endParaRPr sz="1600" dirty="0"/>
          </a:p>
          <a:p>
            <a:pPr marL="0" lvl="0" indent="-32258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600" dirty="0"/>
              <a:t>Included in the GATK</a:t>
            </a:r>
            <a:endParaRPr sz="1600" dirty="0"/>
          </a:p>
          <a:p>
            <a:pPr marL="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 dirty="0"/>
              <a:t>Widely used</a:t>
            </a:r>
            <a:endParaRPr sz="1600" dirty="0"/>
          </a:p>
          <a:p>
            <a:pPr marL="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 dirty="0"/>
              <a:t>Repeatedly validated in studies and competitions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Cons:</a:t>
            </a:r>
            <a:endParaRPr sz="1600" dirty="0"/>
          </a:p>
          <a:p>
            <a:pPr marL="0" lvl="0" indent="-322580" algn="l" rtl="0">
              <a:spcAft>
                <a:spcPts val="0"/>
              </a:spcAft>
              <a:buSzPct val="100000"/>
              <a:buChar char="●"/>
            </a:pPr>
            <a:r>
              <a:rPr lang="en" sz="1600" dirty="0"/>
              <a:t>Very slow (but accelerated alternatives available)</a:t>
            </a:r>
          </a:p>
          <a:p>
            <a:pPr marL="0" lvl="0" indent="-322580" algn="l" rtl="0">
              <a:spcAft>
                <a:spcPts val="0"/>
              </a:spcAft>
              <a:buSzPct val="100000"/>
              <a:buChar char="●"/>
            </a:pPr>
            <a:r>
              <a:rPr lang="en" sz="1600" dirty="0"/>
              <a:t>Imperfect – calls still need to be filtered and curated</a:t>
            </a:r>
            <a:endParaRPr sz="1600" dirty="0"/>
          </a:p>
          <a:p>
            <a:pPr marL="9144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Mutect2</a:t>
            </a:r>
            <a:endParaRPr dirty="0"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300" y="1320300"/>
            <a:ext cx="69532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311700" y="2171550"/>
            <a:ext cx="111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Prefiltering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1704000" y="3899800"/>
            <a:ext cx="11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Classifier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3824200" y="4568875"/>
            <a:ext cx="11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5616450" y="4468575"/>
            <a:ext cx="258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Population / database postfiltering (optional, but very powerful)</a:t>
            </a:r>
            <a:endParaRPr sz="1200"/>
          </a:p>
        </p:txBody>
      </p:sp>
      <p:sp>
        <p:nvSpPr>
          <p:cNvPr id="203" name="Google Shape;203;p30"/>
          <p:cNvSpPr/>
          <p:nvPr/>
        </p:nvSpPr>
        <p:spPr>
          <a:xfrm>
            <a:off x="287975" y="1631850"/>
            <a:ext cx="2799600" cy="1087800"/>
          </a:xfrm>
          <a:prstGeom prst="rect">
            <a:avLst/>
          </a:prstGeom>
          <a:noFill/>
          <a:ln w="381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1296300" y="2791650"/>
            <a:ext cx="1855500" cy="1677000"/>
          </a:xfrm>
          <a:prstGeom prst="rect">
            <a:avLst/>
          </a:prstGeom>
          <a:noFill/>
          <a:ln w="38100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3384213" y="1896650"/>
            <a:ext cx="2007300" cy="3198900"/>
          </a:xfrm>
          <a:prstGeom prst="rect">
            <a:avLst/>
          </a:prstGeom>
          <a:noFill/>
          <a:ln w="3810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5616450" y="1991850"/>
            <a:ext cx="2438700" cy="3103800"/>
          </a:xfrm>
          <a:prstGeom prst="rect">
            <a:avLst/>
          </a:prstGeom>
          <a:noFill/>
          <a:ln w="3810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Mutect2</a:t>
            </a:r>
            <a:endParaRPr dirty="0"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usage: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gatk Mutect2 \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 -R reference.fa \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 -I tumor.bam \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 -I normal.bam \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 -normal normal_sample_name \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 -O somatic.vcf.gz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E5AEC-F716-D8C0-4E77-CD8D7C4E2845}"/>
              </a:ext>
            </a:extLst>
          </p:cNvPr>
          <p:cNvSpPr txBox="1"/>
          <p:nvPr/>
        </p:nvSpPr>
        <p:spPr>
          <a:xfrm>
            <a:off x="4983982" y="2571735"/>
            <a:ext cx="3587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Q: What are the inputs to Mutect2?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Panel of Normals</a:t>
            </a:r>
            <a:endParaRPr dirty="0"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often use a panel of normal samples (or PON) to remove germline mutations from our somatic calls.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PONs can be generated either from population databases OR from the normal samples within your study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Population PONs tend to contain more samples / variants, so you can remove more common variants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Often 1000Genomes, gnomAD, or Simons Genome Diversity Project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Study-matched PONs are more specific to your population, so they’re useful particularly for populations that aren’t well represented in databases.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Mutect2 - Panel-of-Normals (PON)</a:t>
            </a:r>
            <a:endParaRPr dirty="0"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925" y="1153725"/>
            <a:ext cx="4956425" cy="17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950" y="3295675"/>
            <a:ext cx="4764400" cy="14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Mutect2 - PON</a:t>
            </a:r>
            <a:endParaRPr dirty="0"/>
          </a:p>
        </p:txBody>
      </p:sp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2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with germline resource + PON: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gatk Mutect2 \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 -R reference.fa \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 -I tumor.bam \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 -I normal.bam \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 -normal normal_sample_name \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 --germline-resource af-only-gnomad.vcf.gz \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 --panel-of-normals pon.vcf.gz \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 -O somatic.vcf.gz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5391625" y="1128475"/>
            <a:ext cx="362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Creating a PON</a:t>
            </a:r>
            <a:r>
              <a:rPr lang="en"/>
              <a:t>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Call normal samples in tumor-only mode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PON using mutect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Download a public PON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Mutect2 - PON</a:t>
            </a:r>
            <a:endParaRPr dirty="0"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2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Tumor-only mode (used to create PON):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gatk Mutect2 \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  -R reference.fa \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  -I sample.bam \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  -O single_sample.vcf.gz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1"/>
          </p:nvPr>
        </p:nvSpPr>
        <p:spPr>
          <a:xfrm>
            <a:off x="4407575" y="1096475"/>
            <a:ext cx="4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00"/>
              <a:t>Tumor only mode with PON + germline resource (for when you don’t have a matched normal):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gatk Mutect2 \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 -R reference.fa \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 -I sample.bam \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 --germline-resource af-only-gnomad.vcf.gz \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 --panel-of-normals pon.vcf.gz \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 -O single_sample.vcf.gz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Human mutation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Mutations are: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Changes in the DNA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Caused by exogenous or endogenous processes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Sometimes but not always heritable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mutation: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Single nucleotide variants (SNVs)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Insertion-deletion variants (indels)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Structural variants (SVs)</a:t>
            </a:r>
          </a:p>
          <a:p>
            <a:pPr lvl="1" indent="-342900">
              <a:lnSpc>
                <a:spcPct val="100000"/>
              </a:lnSpc>
              <a:buSzPts val="1800"/>
              <a:buChar char="●"/>
            </a:pPr>
            <a:r>
              <a:rPr lang="en" dirty="0"/>
              <a:t>These can be very complex!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Mutect2 outputs</a:t>
            </a:r>
            <a:endParaRPr dirty="0"/>
          </a:p>
        </p:txBody>
      </p:sp>
      <p:sp>
        <p:nvSpPr>
          <p:cNvPr id="245" name="Google Shape;24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VCF file of somatic variant calls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Important fields: DP, GQ, GT, VAF</a:t>
            </a:r>
            <a:br>
              <a:rPr lang="en" dirty="0"/>
            </a:b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Useful options:</a:t>
            </a:r>
            <a:endParaRPr dirty="0"/>
          </a:p>
          <a:p>
            <a:pPr marL="457200" lvl="1" indent="0">
              <a:spcBef>
                <a:spcPts val="1200"/>
              </a:spcBef>
              <a:buNone/>
            </a:pPr>
            <a:r>
              <a:rPr lang="en" dirty="0"/>
              <a:t>--annotations &lt;annotation&gt; : add fields like DP (depth) to output</a:t>
            </a:r>
            <a:endParaRPr dirty="0"/>
          </a:p>
          <a:p>
            <a:pPr marL="457200" lvl="1" indent="0">
              <a:spcBef>
                <a:spcPts val="1200"/>
              </a:spcBef>
              <a:buNone/>
            </a:pPr>
            <a:r>
              <a:rPr lang="en" dirty="0"/>
              <a:t>--annotation-group &lt;annotation group&gt; : add groups of fields to output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3D9F2-B9C9-2F3A-8B1E-C0232506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44" y="1450975"/>
            <a:ext cx="1266825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Mutect2</a:t>
            </a:r>
            <a:endParaRPr dirty="0"/>
          </a:p>
        </p:txBody>
      </p:sp>
      <p:sp>
        <p:nvSpPr>
          <p:cNvPr id="251" name="Google Shape;25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Mutect2 is very slow. Some ways to speed it up: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analysis across genomic intervals (standard way)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more threads (slight boost)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an accelerated version (e.g., Nvidia Clara Parabricks, Sentieon, etc.)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Mutect2</a:t>
            </a:r>
            <a:endParaRPr dirty="0"/>
          </a:p>
        </p:txBody>
      </p:sp>
      <p:sp>
        <p:nvSpPr>
          <p:cNvPr id="257" name="Google Shape;25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You’ll learn today to run Mutect2 locally using GATK, but:</a:t>
            </a:r>
          </a:p>
          <a:p>
            <a:pPr marL="285750" indent="-285750"/>
            <a:r>
              <a:rPr lang="en-US" dirty="0"/>
              <a:t>You can run mutect2 in a workflow (e.g., </a:t>
            </a:r>
            <a:r>
              <a:rPr lang="en-US" dirty="0" err="1"/>
              <a:t>NextFlow</a:t>
            </a:r>
            <a:r>
              <a:rPr lang="en-US" dirty="0"/>
              <a:t>, </a:t>
            </a:r>
            <a:r>
              <a:rPr lang="en-US" dirty="0" err="1"/>
              <a:t>SnakeMake</a:t>
            </a:r>
            <a:r>
              <a:rPr lang="en-US" dirty="0"/>
              <a:t>, or WDL)</a:t>
            </a:r>
          </a:p>
          <a:p>
            <a:pPr marL="285750" indent="-285750"/>
            <a:r>
              <a:rPr lang="en-US" dirty="0"/>
              <a:t>You can run it in the Cloud (.e.g. on Terra) (warning: can be expensive!)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Variant calling</a:t>
            </a:r>
            <a:endParaRPr dirty="0"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Our aligned reads will have variation relative to the reference. When we call variants, we </a:t>
            </a:r>
            <a:r>
              <a:rPr lang="en" sz="1700" u="sng" dirty="0"/>
              <a:t>probabilistically assign alleles and genotypes to these variations based on the evidence provided by our alignments</a:t>
            </a:r>
            <a:endParaRPr sz="1700" u="sng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70" dirty="0"/>
              <a:t>Rules of thumb:</a:t>
            </a:r>
            <a:endParaRPr sz="1570" dirty="0"/>
          </a:p>
          <a:p>
            <a:pPr marL="457200" lvl="0" indent="-29094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70" dirty="0"/>
              <a:t>humans have a germline mutation on average every 1000 bp (99.9% identical)</a:t>
            </a:r>
            <a:endParaRPr sz="1570" dirty="0"/>
          </a:p>
          <a:p>
            <a:pPr marL="457200" lvl="0" indent="-2909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70" dirty="0"/>
              <a:t>SNPs are roughly 10x more frequent than indels (except in hypermutator genotypes like Microsatellite Instability)</a:t>
            </a:r>
            <a:endParaRPr sz="1570" dirty="0"/>
          </a:p>
          <a:p>
            <a:pPr marL="457200" lvl="0" indent="-2909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70" dirty="0"/>
              <a:t>While each tumor has a unique number of mutations, within each cancer type the number of observed somatic mutations is often remarkably consistent (e.g. in thyroid cancer hundreds of mutations, in colon cancer 1000s, etc.)</a:t>
            </a:r>
            <a:endParaRPr sz="157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/>
          </a:p>
        </p:txBody>
      </p:sp>
      <p:sp>
        <p:nvSpPr>
          <p:cNvPr id="150" name="Google Shape;150;p24"/>
          <p:cNvSpPr txBox="1"/>
          <p:nvPr/>
        </p:nvSpPr>
        <p:spPr>
          <a:xfrm>
            <a:off x="1906350" y="2416075"/>
            <a:ext cx="624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ACTGGAATGGCCAAAAATGCTTAAGGCCTTATGGAAATGGAATCCACCA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2786250" y="2142625"/>
            <a:ext cx="193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TGG</a:t>
            </a:r>
            <a:r>
              <a:rPr lang="en">
                <a:solidFill>
                  <a:srgbClr val="CC0000"/>
                </a:solidFill>
              </a:rPr>
              <a:t>T</a:t>
            </a:r>
            <a:r>
              <a:rPr lang="en"/>
              <a:t>CAAAAAT</a:t>
            </a:r>
            <a:r>
              <a:rPr lang="en">
                <a:solidFill>
                  <a:srgbClr val="1155CC"/>
                </a:solidFill>
              </a:rPr>
              <a:t>-</a:t>
            </a:r>
            <a:r>
              <a:rPr lang="en"/>
              <a:t>C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1001975" y="2416075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1001975" y="2171550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Aligned read(s):</a:t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3298175" y="2805550"/>
            <a:ext cx="66900" cy="117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4212575" y="2805550"/>
            <a:ext cx="66900" cy="117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3284675" y="1969375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CAAAAAT</a:t>
            </a:r>
            <a:r>
              <a:rPr lang="en">
                <a:solidFill>
                  <a:srgbClr val="1155CC"/>
                </a:solidFill>
              </a:rPr>
              <a:t>-</a:t>
            </a:r>
            <a:r>
              <a:rPr lang="en"/>
              <a:t>CTTA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2329050" y="1771350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GAATTGG</a:t>
            </a:r>
            <a:r>
              <a:rPr lang="en">
                <a:solidFill>
                  <a:srgbClr val="CC0000"/>
                </a:solidFill>
              </a:rPr>
              <a:t>T</a:t>
            </a:r>
            <a:r>
              <a:rPr lang="en"/>
              <a:t>CAAAAAT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types of variants might we find?</a:t>
            </a:r>
            <a:endParaRPr dirty="0"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Single-nucleotide variants</a:t>
            </a:r>
            <a:endParaRPr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Mutation substitutes a single basepair (e.g., C-&gt;T)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Multi-nucleotide variants</a:t>
            </a:r>
            <a:endParaRPr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Two or more adjacent nucleotides are substituted (e.g. CC-&gt;TT)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Insertion-deletion variants</a:t>
            </a:r>
            <a:endParaRPr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One or more nucleotides are inserted into or deleted from the reference (e.g. AATTGGCC -&gt; AAT-GGCC and AATTGGCC -&gt; AATT</a:t>
            </a:r>
            <a:r>
              <a:rPr lang="en" u="sng"/>
              <a:t>TTT</a:t>
            </a:r>
            <a:r>
              <a:rPr lang="en"/>
              <a:t>GGCC)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Structural variants</a:t>
            </a:r>
            <a:endParaRPr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Large (&gt;50bp) changes to the genome that may alter copy number, orientation, chromosomal organization, etc.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Somatic SNVs and Indels</a:t>
            </a:r>
            <a:endParaRPr dirty="0"/>
          </a:p>
        </p:txBody>
      </p:sp>
      <p:sp>
        <p:nvSpPr>
          <p:cNvPr id="169" name="Google Shape;169;p26"/>
          <p:cNvSpPr txBox="1">
            <a:spLocks noGrp="1"/>
          </p:cNvSpPr>
          <p:nvPr>
            <p:ph type="body" idx="1"/>
          </p:nvPr>
        </p:nvSpPr>
        <p:spPr>
          <a:xfrm>
            <a:off x="258650" y="1152475"/>
            <a:ext cx="455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Somatic single-nucleotide variants (sSNVs) and indels are sometimes collectively referred to as SSVs (simple somatic variants)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/>
              <a:t>Every tumor will have some, but total count (“mutation burden”) can vary both within and across cancer types.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/>
              <a:t>Generally, anywhere from &lt;10 to tens-of-thousands of somatic mutations (vs. millions of germline variants)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1" y="1530773"/>
            <a:ext cx="4505249" cy="281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 rot="18689255">
            <a:off x="8779266" y="2350157"/>
            <a:ext cx="279900" cy="17305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6515947" y="1716025"/>
            <a:ext cx="216495" cy="2537628"/>
          </a:xfrm>
          <a:prstGeom prst="rect">
            <a:avLst/>
          </a:prstGeom>
          <a:noFill/>
          <a:ln w="19050" cap="flat" cmpd="sng">
            <a:solidFill>
              <a:srgbClr val="FF0000">
                <a:alpha val="5019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A0D18C-A1C3-160E-F222-39D092ED5B41}"/>
              </a:ext>
            </a:extLst>
          </p:cNvPr>
          <p:cNvCxnSpPr/>
          <p:nvPr/>
        </p:nvCxnSpPr>
        <p:spPr>
          <a:xfrm flipV="1">
            <a:off x="5086773" y="3257973"/>
            <a:ext cx="0" cy="1557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Structural variants</a:t>
            </a:r>
            <a:endParaRPr dirty="0"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15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variants are large (&gt;50bp) alterations within the genome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Hard to detect in short reads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Historically undersurveyed in short-read studies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Occur more rarely than SSVs, but affect more basepairs of sequence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Incredibly powerful impacts on genome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Gene Fusions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Promoter swapping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Chromothripsis, kataegis, etc.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Short read callers: delly, lumpy, Manta, svaba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Long read callers: SNIFFLES2, PBSV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700" y="1152475"/>
            <a:ext cx="4510800" cy="3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4460350" y="4151600"/>
            <a:ext cx="45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structural variants and various evidence types (from Tattini et al 2015.)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3AE9-E005-EB86-A75B-0160EC6E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CCE4-E011-0C2A-1D5E-044FB625A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/>
              <a:t>Rules of thumb:</a:t>
            </a:r>
          </a:p>
          <a:p>
            <a:pPr marL="166253" lvl="0" indent="0" algn="ctr" rtl="0"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H</a:t>
            </a:r>
            <a:r>
              <a:rPr lang="en-US" sz="1800" dirty="0"/>
              <a:t>umans have a germline mutation on average every 1000 bp (99.9% identical)</a:t>
            </a:r>
            <a:br>
              <a:rPr lang="en-US" sz="1800" dirty="0"/>
            </a:br>
            <a:endParaRPr lang="en-US" sz="1800" dirty="0"/>
          </a:p>
          <a:p>
            <a:pPr marL="166253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800" dirty="0"/>
              <a:t>*SNPs are roughly 10x more frequent than indels (except in hypermutator genotypes like Microsatellite Instability) in both germline and somatic calls.*</a:t>
            </a:r>
            <a:br>
              <a:rPr lang="en-US" sz="1800" dirty="0"/>
            </a:br>
            <a:endParaRPr lang="en-US" sz="1800" dirty="0"/>
          </a:p>
          <a:p>
            <a:pPr marL="166253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800" dirty="0"/>
              <a:t>While each tumor has a unique number of mutations, within each cancer type the number of observed somatic mutations is often remarkably consistent (e.g. in thyroid cancer hundreds of mutations, in colon cancer 1000s, etc.)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60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Integrated Genomics Viewer (IGV)</a:t>
            </a:r>
            <a:endParaRPr dirty="0"/>
          </a:p>
        </p:txBody>
      </p:sp>
      <p:sp>
        <p:nvSpPr>
          <p:cNvPr id="263" name="Google Shape;26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IGV is a program for viewing alignments (</a:t>
            </a:r>
            <a:r>
              <a:rPr lang="en" sz="1400" u="sng" dirty="0">
                <a:solidFill>
                  <a:schemeClr val="hlink"/>
                </a:solidFill>
                <a:hlinkClick r:id="rId3"/>
              </a:rPr>
              <a:t>https://software.broadinstitute.org/software/igv/</a:t>
            </a:r>
            <a:r>
              <a:rPr lang="en" sz="1400" dirty="0"/>
              <a:t>)</a:t>
            </a:r>
            <a:endParaRPr sz="1400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449" y="1513763"/>
            <a:ext cx="5605101" cy="33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IGV</a:t>
            </a:r>
            <a:endParaRPr dirty="0"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25" y="1017723"/>
            <a:ext cx="6544951" cy="38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/>
          <p:nvPr/>
        </p:nvSpPr>
        <p:spPr>
          <a:xfrm>
            <a:off x="919900" y="1351875"/>
            <a:ext cx="416100" cy="16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0"/>
          <p:cNvSpPr/>
          <p:nvPr/>
        </p:nvSpPr>
        <p:spPr>
          <a:xfrm>
            <a:off x="919900" y="2403750"/>
            <a:ext cx="416100" cy="16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883425" y="3344525"/>
            <a:ext cx="416100" cy="16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0"/>
          <p:cNvSpPr/>
          <p:nvPr/>
        </p:nvSpPr>
        <p:spPr>
          <a:xfrm>
            <a:off x="883425" y="4232825"/>
            <a:ext cx="416100" cy="16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0"/>
          <p:cNvSpPr/>
          <p:nvPr/>
        </p:nvSpPr>
        <p:spPr>
          <a:xfrm rot="-7108120">
            <a:off x="2809357" y="1882596"/>
            <a:ext cx="416004" cy="1679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215975" y="1128075"/>
            <a:ext cx="96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Genome</a:t>
            </a: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136400" y="2124400"/>
            <a:ext cx="96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</a:t>
            </a:r>
            <a:endParaRPr/>
          </a:p>
        </p:txBody>
      </p:sp>
      <p:sp>
        <p:nvSpPr>
          <p:cNvPr id="278" name="Google Shape;278;p40"/>
          <p:cNvSpPr txBox="1"/>
          <p:nvPr/>
        </p:nvSpPr>
        <p:spPr>
          <a:xfrm>
            <a:off x="136400" y="3094488"/>
            <a:ext cx="96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</a:t>
            </a:r>
            <a:endParaRPr/>
          </a:p>
        </p:txBody>
      </p:sp>
      <p:sp>
        <p:nvSpPr>
          <p:cNvPr id="279" name="Google Shape;279;p40"/>
          <p:cNvSpPr txBox="1"/>
          <p:nvPr/>
        </p:nvSpPr>
        <p:spPr>
          <a:xfrm>
            <a:off x="152400" y="3856625"/>
            <a:ext cx="109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</a:t>
            </a:r>
            <a:endParaRPr/>
          </a:p>
        </p:txBody>
      </p:sp>
      <p:sp>
        <p:nvSpPr>
          <p:cNvPr id="280" name="Google Shape;280;p40"/>
          <p:cNvSpPr/>
          <p:nvPr/>
        </p:nvSpPr>
        <p:spPr>
          <a:xfrm rot="-10797521">
            <a:off x="7760201" y="1327555"/>
            <a:ext cx="416100" cy="16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0"/>
          <p:cNvSpPr/>
          <p:nvPr/>
        </p:nvSpPr>
        <p:spPr>
          <a:xfrm rot="-4300956">
            <a:off x="3670003" y="1659774"/>
            <a:ext cx="416188" cy="1681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8239600" y="1208475"/>
            <a:ext cx="9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</a:t>
            </a:r>
            <a:endParaRPr/>
          </a:p>
        </p:txBody>
      </p:sp>
      <p:sp>
        <p:nvSpPr>
          <p:cNvPr id="283" name="Google Shape;283;p40"/>
          <p:cNvSpPr txBox="1"/>
          <p:nvPr/>
        </p:nvSpPr>
        <p:spPr>
          <a:xfrm>
            <a:off x="3098050" y="1689675"/>
            <a:ext cx="825900" cy="831300"/>
          </a:xfrm>
          <a:prstGeom prst="rect">
            <a:avLst/>
          </a:prstGeom>
          <a:solidFill>
            <a:srgbClr val="FFFFFF">
              <a:alpha val="458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window location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Somatic mutations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3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Somatic mutations occur in cells </a:t>
            </a:r>
            <a:r>
              <a:rPr lang="en" sz="1600"/>
              <a:t>after fertilization </a:t>
            </a:r>
            <a:r>
              <a:rPr lang="en" sz="1600" dirty="0"/>
              <a:t>which do not belong to the germline.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Somatic mutations may occur in almost any cell in the body.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In contrast to germline mutations, somatic mutations are never passed on to future generations.</a:t>
            </a:r>
            <a:endParaRPr sz="1600" dirty="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439" y="1156877"/>
            <a:ext cx="3642923" cy="36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15775" y="4703625"/>
            <a:ext cx="733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https://www.mdpi.com/1422-0067/22/1/336/htm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IGV</a:t>
            </a:r>
            <a:endParaRPr dirty="0"/>
          </a:p>
        </p:txBody>
      </p:sp>
      <p:sp>
        <p:nvSpPr>
          <p:cNvPr id="289" name="Google Shape;28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925" y="1058287"/>
            <a:ext cx="7800330" cy="36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1884163" y="4703625"/>
            <a:ext cx="53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paper:https://www.nature.com/articles/s41436-018-0278-z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Variant annotation</a:t>
            </a:r>
            <a:endParaRPr dirty="0"/>
          </a:p>
        </p:txBody>
      </p:sp>
      <p:sp>
        <p:nvSpPr>
          <p:cNvPr id="297" name="Google Shape;297;p42"/>
          <p:cNvSpPr txBox="1">
            <a:spLocks noGrp="1"/>
          </p:cNvSpPr>
          <p:nvPr>
            <p:ph type="body" idx="1"/>
          </p:nvPr>
        </p:nvSpPr>
        <p:spPr>
          <a:xfrm>
            <a:off x="311700" y="1120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 calls alone tell us only where a variant occurred in the genome and the allele / genotype.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assess a variant in the context of cancer, we want to know: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Its frequency in the unaffected population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Its frequency in cancer cases (from tumors of same/different type)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Its possible impact on gene expression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Its possible impact when translated to protein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Any association to disease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annotate variants to link our calls with such information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Variant annotations</a:t>
            </a:r>
            <a:endParaRPr dirty="0"/>
          </a:p>
        </p:txBody>
      </p:sp>
      <p:sp>
        <p:nvSpPr>
          <p:cNvPr id="303" name="Google Shape;30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annotations come from?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 and transcript databases (ENSEMBL, UCSC)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Population databases (1000Genomes, dbSNP, COSMIC, PCAWG)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Impact prediction software (CADD, REVEL, dbNSFP)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annotation (ClinVar, BRCA Exchange)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annotate variants?</a:t>
            </a:r>
            <a:endParaRPr dirty="0"/>
          </a:p>
        </p:txBody>
      </p:sp>
      <p:sp>
        <p:nvSpPr>
          <p:cNvPr id="309" name="Google Shape;30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use annotation software, which adds fields to our data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Examples: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Variant Effect Predictor (VEP)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Funcotator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VCF2MAF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Vcfanno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SNPSwift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Output: VCF or MAF (both tab-delimited files)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Annotation - important fields</a:t>
            </a:r>
            <a:endParaRPr dirty="0"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25" y="1195875"/>
            <a:ext cx="8575174" cy="23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/>
          <p:nvPr/>
        </p:nvSpPr>
        <p:spPr>
          <a:xfrm>
            <a:off x="5047500" y="3527250"/>
            <a:ext cx="120000" cy="272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5"/>
          <p:cNvSpPr/>
          <p:nvPr/>
        </p:nvSpPr>
        <p:spPr>
          <a:xfrm>
            <a:off x="5591875" y="3527249"/>
            <a:ext cx="91335" cy="617663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323100" y="3527250"/>
            <a:ext cx="120000" cy="272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5"/>
          <p:cNvSpPr/>
          <p:nvPr/>
        </p:nvSpPr>
        <p:spPr>
          <a:xfrm>
            <a:off x="7104900" y="3527250"/>
            <a:ext cx="120000" cy="272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D4ED8-7A57-A0E9-CB4E-2EE00B370EB3}"/>
              </a:ext>
            </a:extLst>
          </p:cNvPr>
          <p:cNvSpPr txBox="1"/>
          <p:nvPr/>
        </p:nvSpPr>
        <p:spPr>
          <a:xfrm>
            <a:off x="0" y="3837136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C87D7-2482-AFDC-3388-D54298F34864}"/>
              </a:ext>
            </a:extLst>
          </p:cNvPr>
          <p:cNvSpPr txBox="1"/>
          <p:nvPr/>
        </p:nvSpPr>
        <p:spPr>
          <a:xfrm>
            <a:off x="4365220" y="3747536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6C874-E3FD-1659-209E-5F74B1FD7556}"/>
              </a:ext>
            </a:extLst>
          </p:cNvPr>
          <p:cNvSpPr txBox="1"/>
          <p:nvPr/>
        </p:nvSpPr>
        <p:spPr>
          <a:xfrm>
            <a:off x="5167500" y="412171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Variant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90B25-1E62-218E-A43C-3CE8E9F77D0C}"/>
              </a:ext>
            </a:extLst>
          </p:cNvPr>
          <p:cNvSpPr txBox="1"/>
          <p:nvPr/>
        </p:nvSpPr>
        <p:spPr>
          <a:xfrm>
            <a:off x="6673419" y="3754478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dbSNP</a:t>
            </a:r>
            <a:r>
              <a:rPr lang="en-US" dirty="0"/>
              <a:t> ID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Annotation</a:t>
            </a:r>
            <a:endParaRPr dirty="0"/>
          </a:p>
        </p:txBody>
      </p:sp>
      <p:sp>
        <p:nvSpPr>
          <p:cNvPr id="326" name="Google Shape;32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More useful MAF columns:</a:t>
            </a:r>
            <a:endParaRPr/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1556"/>
            <a:ext cx="9143999" cy="170038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/>
          <p:nvPr/>
        </p:nvSpPr>
        <p:spPr>
          <a:xfrm>
            <a:off x="2306350" y="4283200"/>
            <a:ext cx="527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What do we do once we have annotated variants?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A: All the analyses we can actually publish!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Annotation -&gt; oncoplots</a:t>
            </a:r>
            <a:endParaRPr dirty="0"/>
          </a:p>
        </p:txBody>
      </p:sp>
      <p:sp>
        <p:nvSpPr>
          <p:cNvPr id="334" name="Google Shape;334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5" name="Google Shape;3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475" y="1152475"/>
            <a:ext cx="5233750" cy="3739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7"/>
          <p:cNvSpPr txBox="1"/>
          <p:nvPr/>
        </p:nvSpPr>
        <p:spPr>
          <a:xfrm>
            <a:off x="7631225" y="4703625"/>
            <a:ext cx="118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From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Dawson 2020</a:t>
            </a:r>
            <a:endParaRPr sz="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Annotation -&gt; significantly mutated genes</a:t>
            </a:r>
            <a:endParaRPr dirty="0"/>
          </a:p>
        </p:txBody>
      </p:sp>
      <p:sp>
        <p:nvSpPr>
          <p:cNvPr id="342" name="Google Shape;342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875" y="1152475"/>
            <a:ext cx="5371449" cy="38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 txBox="1"/>
          <p:nvPr/>
        </p:nvSpPr>
        <p:spPr>
          <a:xfrm>
            <a:off x="7594225" y="4714500"/>
            <a:ext cx="118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From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Dawson 2020</a:t>
            </a:r>
            <a:endParaRPr sz="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Annotations -&gt; driver mutations</a:t>
            </a:r>
            <a:endParaRPr dirty="0"/>
          </a:p>
        </p:txBody>
      </p:sp>
      <p:pic>
        <p:nvPicPr>
          <p:cNvPr id="350" name="Google Shape;350;p49"/>
          <p:cNvPicPr preferRelativeResize="0"/>
          <p:nvPr/>
        </p:nvPicPr>
        <p:blipFill rotWithShape="1">
          <a:blip r:embed="rId3">
            <a:alphaModFix/>
          </a:blip>
          <a:srcRect b="64074"/>
          <a:stretch/>
        </p:blipFill>
        <p:spPr>
          <a:xfrm>
            <a:off x="143250" y="1505913"/>
            <a:ext cx="4286250" cy="184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9"/>
          <p:cNvSpPr txBox="1"/>
          <p:nvPr/>
        </p:nvSpPr>
        <p:spPr>
          <a:xfrm>
            <a:off x="234525" y="3297713"/>
            <a:ext cx="410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Modified from: https://link.springer.com/article/10.1007/s12020-019-01842-y</a:t>
            </a:r>
            <a:endParaRPr sz="900"/>
          </a:p>
        </p:txBody>
      </p:sp>
      <p:pic>
        <p:nvPicPr>
          <p:cNvPr id="352" name="Google Shape;352;p49"/>
          <p:cNvPicPr preferRelativeResize="0"/>
          <p:nvPr/>
        </p:nvPicPr>
        <p:blipFill rotWithShape="1">
          <a:blip r:embed="rId4">
            <a:alphaModFix/>
          </a:blip>
          <a:srcRect l="-52234" t="-44006" r="-16371" b="-24599"/>
          <a:stretch/>
        </p:blipFill>
        <p:spPr>
          <a:xfrm>
            <a:off x="1714150" y="148225"/>
            <a:ext cx="8147649" cy="42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 txBox="1"/>
          <p:nvPr/>
        </p:nvSpPr>
        <p:spPr>
          <a:xfrm>
            <a:off x="7963200" y="4758375"/>
            <a:ext cx="118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From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Dawson 2020</a:t>
            </a:r>
            <a:endParaRPr sz="9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Annotations -&gt; mutational signatures</a:t>
            </a:r>
            <a:endParaRPr dirty="0"/>
          </a:p>
        </p:txBody>
      </p:sp>
      <p:pic>
        <p:nvPicPr>
          <p:cNvPr id="359" name="Google Shape;3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213" y="1112650"/>
            <a:ext cx="5765574" cy="38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0"/>
          <p:cNvSpPr txBox="1"/>
          <p:nvPr/>
        </p:nvSpPr>
        <p:spPr>
          <a:xfrm>
            <a:off x="7914200" y="4703625"/>
            <a:ext cx="118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From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Dawson 2020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E402-24A9-FE1F-04F7-9BCC775B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51E2F-79AC-EFD0-48DE-689CAFE1C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01906" cy="3416400"/>
          </a:xfrm>
        </p:spPr>
        <p:txBody>
          <a:bodyPr/>
          <a:lstStyle/>
          <a:p>
            <a:r>
              <a:rPr lang="en-US" dirty="0"/>
              <a:t>Why aren’t somatic mutations passed on to future generations?</a:t>
            </a:r>
          </a:p>
          <a:p>
            <a:r>
              <a:rPr lang="en-US" dirty="0"/>
              <a:t>Are germline mutations always passed on to the next generation?</a:t>
            </a:r>
          </a:p>
          <a:p>
            <a:endParaRPr lang="en-US" dirty="0"/>
          </a:p>
        </p:txBody>
      </p:sp>
      <p:pic>
        <p:nvPicPr>
          <p:cNvPr id="4" name="Google Shape;74;p16">
            <a:extLst>
              <a:ext uri="{FF2B5EF4-FFF2-40B4-BE49-F238E27FC236}">
                <a16:creationId xmlns:a16="http://schemas.microsoft.com/office/drawing/2014/main" id="{4488CB80-FE5A-B4D2-0E96-E686E1F2994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343" y="1207680"/>
            <a:ext cx="3642923" cy="3646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280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/>
          <p:nvPr/>
        </p:nvSpPr>
        <p:spPr>
          <a:xfrm>
            <a:off x="1689500" y="3832575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1"/>
          <p:cNvSpPr/>
          <p:nvPr/>
        </p:nvSpPr>
        <p:spPr>
          <a:xfrm>
            <a:off x="1689500" y="3680175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1"/>
          <p:cNvSpPr/>
          <p:nvPr/>
        </p:nvSpPr>
        <p:spPr>
          <a:xfrm>
            <a:off x="1161963" y="31512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1"/>
          <p:cNvSpPr/>
          <p:nvPr/>
        </p:nvSpPr>
        <p:spPr>
          <a:xfrm>
            <a:off x="1024400" y="31512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/>
              <a:t>VAF, CCF, Tumor Purity, Copy Number, and Contamination</a:t>
            </a:r>
            <a:endParaRPr sz="2400" dirty="0"/>
          </a:p>
        </p:txBody>
      </p:sp>
      <p:sp>
        <p:nvSpPr>
          <p:cNvPr id="370" name="Google Shape;370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Tumors are complex, bulk mixtures of cells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Tumors continue to mutate while under constant evolutionary pressure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Significant benefits for developing faster growth, immune evasion, angiogenesis and other hallmarks of cancer (more about this in the Driver Mutations lecture)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 be composed of multiple subclones with complex architecture</a:t>
            </a:r>
            <a:endParaRPr/>
          </a:p>
        </p:txBody>
      </p:sp>
      <p:sp>
        <p:nvSpPr>
          <p:cNvPr id="371" name="Google Shape;371;p51"/>
          <p:cNvSpPr/>
          <p:nvPr/>
        </p:nvSpPr>
        <p:spPr>
          <a:xfrm>
            <a:off x="1079900" y="3303675"/>
            <a:ext cx="207900" cy="2241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1"/>
          <p:cNvSpPr/>
          <p:nvPr/>
        </p:nvSpPr>
        <p:spPr>
          <a:xfrm>
            <a:off x="1232300" y="3456075"/>
            <a:ext cx="207900" cy="2241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1"/>
          <p:cNvSpPr/>
          <p:nvPr/>
        </p:nvSpPr>
        <p:spPr>
          <a:xfrm>
            <a:off x="1384700" y="3608475"/>
            <a:ext cx="207900" cy="2241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1"/>
          <p:cNvSpPr/>
          <p:nvPr/>
        </p:nvSpPr>
        <p:spPr>
          <a:xfrm>
            <a:off x="1537100" y="3760875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1"/>
          <p:cNvSpPr/>
          <p:nvPr/>
        </p:nvSpPr>
        <p:spPr>
          <a:xfrm>
            <a:off x="1308500" y="3832575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1"/>
          <p:cNvSpPr/>
          <p:nvPr/>
        </p:nvSpPr>
        <p:spPr>
          <a:xfrm>
            <a:off x="1079900" y="3760875"/>
            <a:ext cx="207900" cy="2241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"/>
          <p:cNvSpPr/>
          <p:nvPr/>
        </p:nvSpPr>
        <p:spPr>
          <a:xfrm>
            <a:off x="939225" y="36801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1"/>
          <p:cNvSpPr/>
          <p:nvPr/>
        </p:nvSpPr>
        <p:spPr>
          <a:xfrm>
            <a:off x="1232300" y="3680175"/>
            <a:ext cx="207900" cy="2241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1"/>
          <p:cNvSpPr/>
          <p:nvPr/>
        </p:nvSpPr>
        <p:spPr>
          <a:xfrm>
            <a:off x="939225" y="34560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1"/>
          <p:cNvSpPr/>
          <p:nvPr/>
        </p:nvSpPr>
        <p:spPr>
          <a:xfrm>
            <a:off x="1232300" y="3303675"/>
            <a:ext cx="207900" cy="2241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1"/>
          <p:cNvSpPr/>
          <p:nvPr/>
        </p:nvSpPr>
        <p:spPr>
          <a:xfrm>
            <a:off x="1079900" y="3527775"/>
            <a:ext cx="207900" cy="2241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1"/>
          <p:cNvSpPr/>
          <p:nvPr/>
        </p:nvSpPr>
        <p:spPr>
          <a:xfrm>
            <a:off x="939225" y="3294675"/>
            <a:ext cx="207900" cy="2241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1"/>
          <p:cNvSpPr/>
          <p:nvPr/>
        </p:nvSpPr>
        <p:spPr>
          <a:xfrm>
            <a:off x="1384700" y="3384375"/>
            <a:ext cx="207900" cy="2241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1"/>
          <p:cNvSpPr/>
          <p:nvPr/>
        </p:nvSpPr>
        <p:spPr>
          <a:xfrm>
            <a:off x="1525375" y="35277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1"/>
          <p:cNvSpPr/>
          <p:nvPr/>
        </p:nvSpPr>
        <p:spPr>
          <a:xfrm>
            <a:off x="1440200" y="3832575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1"/>
          <p:cNvSpPr/>
          <p:nvPr/>
        </p:nvSpPr>
        <p:spPr>
          <a:xfrm>
            <a:off x="1369875" y="3975975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1"/>
          <p:cNvSpPr/>
          <p:nvPr/>
        </p:nvSpPr>
        <p:spPr>
          <a:xfrm>
            <a:off x="1537100" y="3904275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1"/>
          <p:cNvSpPr/>
          <p:nvPr/>
        </p:nvSpPr>
        <p:spPr>
          <a:xfrm>
            <a:off x="1481600" y="4056675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1"/>
          <p:cNvSpPr/>
          <p:nvPr/>
        </p:nvSpPr>
        <p:spPr>
          <a:xfrm>
            <a:off x="1689500" y="3465075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1"/>
          <p:cNvSpPr txBox="1"/>
          <p:nvPr/>
        </p:nvSpPr>
        <p:spPr>
          <a:xfrm>
            <a:off x="2146700" y="3600675"/>
            <a:ext cx="460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tumor is a cellular mixture of (sub)clones with various genetic mutations over a common background; normal cells; immune cells; etc.</a:t>
            </a:r>
            <a:endParaRPr/>
          </a:p>
        </p:txBody>
      </p:sp>
      <p:sp>
        <p:nvSpPr>
          <p:cNvPr id="391" name="Google Shape;391;p51"/>
          <p:cNvSpPr/>
          <p:nvPr/>
        </p:nvSpPr>
        <p:spPr>
          <a:xfrm>
            <a:off x="801275" y="3071700"/>
            <a:ext cx="1152900" cy="181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51"/>
          <p:cNvSpPr txBox="1"/>
          <p:nvPr/>
        </p:nvSpPr>
        <p:spPr>
          <a:xfrm>
            <a:off x="820850" y="4369400"/>
            <a:ext cx="105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Resected tumor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VAF: Variant Allele Frequency</a:t>
            </a:r>
            <a:endParaRPr dirty="0"/>
          </a:p>
        </p:txBody>
      </p:sp>
      <p:sp>
        <p:nvSpPr>
          <p:cNvPr id="408" name="Google Shape;40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proportion of reads supporting a given allele at a site: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VAF =                # Reads supporting alt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     (# reads supporting alt) + (# reads supporting reference)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Simple! Except:</a:t>
            </a:r>
            <a:endParaRPr sz="130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Not all tumor cells will contain a given mutation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Tumors are contaminated with normal cells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Copy number changes can change the ratio of alleles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Therefore, we can’t rely on VAF as an accurate descriptor of a tumor’s mutations (as we can for germline)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/>
          </a:p>
        </p:txBody>
      </p:sp>
      <p:cxnSp>
        <p:nvCxnSpPr>
          <p:cNvPr id="409" name="Google Shape;409;p53"/>
          <p:cNvCxnSpPr/>
          <p:nvPr/>
        </p:nvCxnSpPr>
        <p:spPr>
          <a:xfrm>
            <a:off x="893000" y="1918175"/>
            <a:ext cx="331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/>
          <p:nvPr/>
        </p:nvSpPr>
        <p:spPr>
          <a:xfrm>
            <a:off x="6464325" y="1219250"/>
            <a:ext cx="2478300" cy="313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Cancer cell fraction (CCF)</a:t>
            </a:r>
            <a:endParaRPr dirty="0"/>
          </a:p>
        </p:txBody>
      </p:sp>
      <p:sp>
        <p:nvSpPr>
          <p:cNvPr id="456" name="Google Shape;456;p55"/>
          <p:cNvSpPr txBox="1">
            <a:spLocks noGrp="1"/>
          </p:cNvSpPr>
          <p:nvPr>
            <p:ph type="body" idx="1"/>
          </p:nvPr>
        </p:nvSpPr>
        <p:spPr>
          <a:xfrm>
            <a:off x="311700" y="1247825"/>
            <a:ext cx="59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CCF: the proportion of cells within a tumor containing a given variant</a:t>
            </a:r>
            <a:endParaRPr sz="1600"/>
          </a:p>
          <a:p>
            <a:pPr marL="9144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Think of this as an allele fraction weighted to cells within the tumor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CCF = 1.0: all cells in the tumor have this mutation (“clonal”)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CCF = &lt; 1.0: some proportion of cells in the tumor have this mutation (“subclonal”)</a:t>
            </a:r>
            <a:endParaRPr sz="1600"/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Common subclonal VAFs: 0.5, 0.33 (think of dividing the tumor) </a:t>
            </a:r>
            <a:endParaRPr sz="1200"/>
          </a:p>
        </p:txBody>
      </p:sp>
      <p:sp>
        <p:nvSpPr>
          <p:cNvPr id="457" name="Google Shape;457;p55"/>
          <p:cNvSpPr/>
          <p:nvPr/>
        </p:nvSpPr>
        <p:spPr>
          <a:xfrm>
            <a:off x="8376653" y="2619161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5"/>
          <p:cNvSpPr/>
          <p:nvPr/>
        </p:nvSpPr>
        <p:spPr>
          <a:xfrm>
            <a:off x="8376653" y="2316992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5"/>
          <p:cNvSpPr/>
          <p:nvPr/>
        </p:nvSpPr>
        <p:spPr>
          <a:xfrm>
            <a:off x="7242600" y="1268323"/>
            <a:ext cx="447000" cy="44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5"/>
          <p:cNvSpPr/>
          <p:nvPr/>
        </p:nvSpPr>
        <p:spPr>
          <a:xfrm>
            <a:off x="6946881" y="1268323"/>
            <a:ext cx="447000" cy="44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5"/>
          <p:cNvSpPr/>
          <p:nvPr/>
        </p:nvSpPr>
        <p:spPr>
          <a:xfrm>
            <a:off x="7066190" y="1570492"/>
            <a:ext cx="447000" cy="444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5"/>
          <p:cNvSpPr/>
          <p:nvPr/>
        </p:nvSpPr>
        <p:spPr>
          <a:xfrm>
            <a:off x="7393806" y="1872661"/>
            <a:ext cx="447000" cy="4443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5"/>
          <p:cNvSpPr/>
          <p:nvPr/>
        </p:nvSpPr>
        <p:spPr>
          <a:xfrm>
            <a:off x="7721421" y="2174830"/>
            <a:ext cx="447000" cy="444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5"/>
          <p:cNvSpPr/>
          <p:nvPr/>
        </p:nvSpPr>
        <p:spPr>
          <a:xfrm>
            <a:off x="8049037" y="2476999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5"/>
          <p:cNvSpPr/>
          <p:nvPr/>
        </p:nvSpPr>
        <p:spPr>
          <a:xfrm>
            <a:off x="7557613" y="2619161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5"/>
          <p:cNvSpPr/>
          <p:nvPr/>
        </p:nvSpPr>
        <p:spPr>
          <a:xfrm>
            <a:off x="7066190" y="2476999"/>
            <a:ext cx="447000" cy="444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5"/>
          <p:cNvSpPr/>
          <p:nvPr/>
        </p:nvSpPr>
        <p:spPr>
          <a:xfrm>
            <a:off x="6763780" y="2316992"/>
            <a:ext cx="447000" cy="44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5"/>
          <p:cNvSpPr/>
          <p:nvPr/>
        </p:nvSpPr>
        <p:spPr>
          <a:xfrm>
            <a:off x="7393806" y="2316992"/>
            <a:ext cx="447000" cy="444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5"/>
          <p:cNvSpPr/>
          <p:nvPr/>
        </p:nvSpPr>
        <p:spPr>
          <a:xfrm>
            <a:off x="6763780" y="1872661"/>
            <a:ext cx="447000" cy="44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5"/>
          <p:cNvSpPr/>
          <p:nvPr/>
        </p:nvSpPr>
        <p:spPr>
          <a:xfrm>
            <a:off x="7393806" y="1570492"/>
            <a:ext cx="447000" cy="4443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5"/>
          <p:cNvSpPr/>
          <p:nvPr/>
        </p:nvSpPr>
        <p:spPr>
          <a:xfrm>
            <a:off x="7066190" y="2014823"/>
            <a:ext cx="447000" cy="4443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5"/>
          <p:cNvSpPr/>
          <p:nvPr/>
        </p:nvSpPr>
        <p:spPr>
          <a:xfrm>
            <a:off x="6763780" y="1552647"/>
            <a:ext cx="447000" cy="4443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5"/>
          <p:cNvSpPr/>
          <p:nvPr/>
        </p:nvSpPr>
        <p:spPr>
          <a:xfrm>
            <a:off x="7721421" y="1730498"/>
            <a:ext cx="447000" cy="4443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5"/>
          <p:cNvSpPr/>
          <p:nvPr/>
        </p:nvSpPr>
        <p:spPr>
          <a:xfrm>
            <a:off x="8023832" y="2014823"/>
            <a:ext cx="447000" cy="44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5"/>
          <p:cNvSpPr/>
          <p:nvPr/>
        </p:nvSpPr>
        <p:spPr>
          <a:xfrm>
            <a:off x="7840730" y="2619161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5"/>
          <p:cNvSpPr/>
          <p:nvPr/>
        </p:nvSpPr>
        <p:spPr>
          <a:xfrm>
            <a:off x="7689552" y="2903485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5"/>
          <p:cNvSpPr/>
          <p:nvPr/>
        </p:nvSpPr>
        <p:spPr>
          <a:xfrm>
            <a:off x="8049037" y="2761323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5"/>
          <p:cNvSpPr/>
          <p:nvPr/>
        </p:nvSpPr>
        <p:spPr>
          <a:xfrm>
            <a:off x="7929728" y="3063492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5"/>
          <p:cNvSpPr/>
          <p:nvPr/>
        </p:nvSpPr>
        <p:spPr>
          <a:xfrm>
            <a:off x="8376653" y="1890505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5"/>
          <p:cNvSpPr txBox="1"/>
          <p:nvPr/>
        </p:nvSpPr>
        <p:spPr>
          <a:xfrm>
            <a:off x="6566456" y="3347828"/>
            <a:ext cx="225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Resected tumor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(total tumor cells: 18)</a:t>
            </a:r>
            <a:endParaRPr/>
          </a:p>
        </p:txBody>
      </p:sp>
      <p:sp>
        <p:nvSpPr>
          <p:cNvPr id="481" name="Google Shape;481;p55"/>
          <p:cNvSpPr/>
          <p:nvPr/>
        </p:nvSpPr>
        <p:spPr>
          <a:xfrm>
            <a:off x="795706" y="4428942"/>
            <a:ext cx="447000" cy="444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5"/>
          <p:cNvSpPr/>
          <p:nvPr/>
        </p:nvSpPr>
        <p:spPr>
          <a:xfrm>
            <a:off x="3174862" y="4462823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5"/>
          <p:cNvSpPr/>
          <p:nvPr/>
        </p:nvSpPr>
        <p:spPr>
          <a:xfrm>
            <a:off x="5828456" y="4462817"/>
            <a:ext cx="447000" cy="4443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5"/>
          <p:cNvSpPr txBox="1"/>
          <p:nvPr/>
        </p:nvSpPr>
        <p:spPr>
          <a:xfrm>
            <a:off x="1328275" y="4428950"/>
            <a:ext cx="154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CCF = 5 / 18 = ~0.33 (subclonal)</a:t>
            </a:r>
            <a:endParaRPr sz="1200"/>
          </a:p>
        </p:txBody>
      </p:sp>
      <p:sp>
        <p:nvSpPr>
          <p:cNvPr id="485" name="Google Shape;485;p55"/>
          <p:cNvSpPr txBox="1"/>
          <p:nvPr/>
        </p:nvSpPr>
        <p:spPr>
          <a:xfrm>
            <a:off x="3673700" y="4419500"/>
            <a:ext cx="150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CCF =  18 / 18 = 1 (possible driver)</a:t>
            </a:r>
            <a:endParaRPr sz="1200"/>
          </a:p>
        </p:txBody>
      </p:sp>
      <p:sp>
        <p:nvSpPr>
          <p:cNvPr id="486" name="Google Shape;486;p55"/>
          <p:cNvSpPr/>
          <p:nvPr/>
        </p:nvSpPr>
        <p:spPr>
          <a:xfrm>
            <a:off x="7478800" y="26357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5"/>
          <p:cNvSpPr/>
          <p:nvPr/>
        </p:nvSpPr>
        <p:spPr>
          <a:xfrm>
            <a:off x="7097800" y="27881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55"/>
          <p:cNvSpPr/>
          <p:nvPr/>
        </p:nvSpPr>
        <p:spPr>
          <a:xfrm>
            <a:off x="7859800" y="24833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5"/>
          <p:cNvSpPr/>
          <p:nvPr/>
        </p:nvSpPr>
        <p:spPr>
          <a:xfrm>
            <a:off x="7859800" y="20261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5"/>
          <p:cNvSpPr/>
          <p:nvPr/>
        </p:nvSpPr>
        <p:spPr>
          <a:xfrm>
            <a:off x="7174000" y="23309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5"/>
          <p:cNvSpPr/>
          <p:nvPr/>
        </p:nvSpPr>
        <p:spPr>
          <a:xfrm>
            <a:off x="7555000" y="21785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55"/>
          <p:cNvSpPr/>
          <p:nvPr/>
        </p:nvSpPr>
        <p:spPr>
          <a:xfrm>
            <a:off x="7478800" y="18737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6793000" y="17975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5"/>
          <p:cNvSpPr txBox="1"/>
          <p:nvPr/>
        </p:nvSpPr>
        <p:spPr>
          <a:xfrm>
            <a:off x="6345100" y="4428950"/>
            <a:ext cx="202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CCF = ?? = ??</a:t>
            </a:r>
            <a:br>
              <a:rPr lang="en"/>
            </a:br>
            <a:r>
              <a:rPr lang="en"/>
              <a:t>(</a:t>
            </a:r>
            <a:r>
              <a:rPr lang="en">
                <a:solidFill>
                  <a:srgbClr val="FF0000"/>
                </a:solidFill>
              </a:rPr>
              <a:t>clonal or subclonal?</a:t>
            </a:r>
            <a:r>
              <a:rPr lang="en"/>
              <a:t>)</a:t>
            </a:r>
            <a:endParaRPr/>
          </a:p>
        </p:txBody>
      </p:sp>
      <p:sp>
        <p:nvSpPr>
          <p:cNvPr id="495" name="Google Shape;495;p55"/>
          <p:cNvSpPr/>
          <p:nvPr/>
        </p:nvSpPr>
        <p:spPr>
          <a:xfrm>
            <a:off x="7174000" y="18737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Tumor purity</a:t>
            </a:r>
            <a:endParaRPr dirty="0"/>
          </a:p>
        </p:txBody>
      </p:sp>
      <p:sp>
        <p:nvSpPr>
          <p:cNvPr id="415" name="Google Shape;415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9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Tumor purity: the percentage of cells in the “tumor” sample that are actually from the tumor.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can’t easily extract tumors cell-by-cell - there is </a:t>
            </a:r>
            <a:r>
              <a:rPr lang="en" b="1" dirty="0"/>
              <a:t>always</a:t>
            </a:r>
            <a:r>
              <a:rPr lang="en" dirty="0"/>
              <a:t> some level of normal cell infiltration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Tumor purity: 18 / 23 ~78% (pretty good!)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Typical purity range: 20%-80%</a:t>
            </a:r>
            <a:endParaRPr dirty="0"/>
          </a:p>
        </p:txBody>
      </p:sp>
      <p:sp>
        <p:nvSpPr>
          <p:cNvPr id="416" name="Google Shape;416;p54"/>
          <p:cNvSpPr/>
          <p:nvPr/>
        </p:nvSpPr>
        <p:spPr>
          <a:xfrm>
            <a:off x="6388125" y="1219250"/>
            <a:ext cx="2478300" cy="313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4"/>
          <p:cNvSpPr/>
          <p:nvPr/>
        </p:nvSpPr>
        <p:spPr>
          <a:xfrm>
            <a:off x="8300453" y="2619161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4"/>
          <p:cNvSpPr/>
          <p:nvPr/>
        </p:nvSpPr>
        <p:spPr>
          <a:xfrm>
            <a:off x="8300453" y="2316992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7166400" y="1268323"/>
            <a:ext cx="447000" cy="44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4"/>
          <p:cNvSpPr/>
          <p:nvPr/>
        </p:nvSpPr>
        <p:spPr>
          <a:xfrm>
            <a:off x="6870681" y="1268323"/>
            <a:ext cx="447000" cy="44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4"/>
          <p:cNvSpPr/>
          <p:nvPr/>
        </p:nvSpPr>
        <p:spPr>
          <a:xfrm>
            <a:off x="6989990" y="1570492"/>
            <a:ext cx="447000" cy="444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4"/>
          <p:cNvSpPr/>
          <p:nvPr/>
        </p:nvSpPr>
        <p:spPr>
          <a:xfrm>
            <a:off x="7317606" y="1872661"/>
            <a:ext cx="447000" cy="4443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7645221" y="2174830"/>
            <a:ext cx="447000" cy="444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4"/>
          <p:cNvSpPr/>
          <p:nvPr/>
        </p:nvSpPr>
        <p:spPr>
          <a:xfrm>
            <a:off x="7972837" y="2476999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4"/>
          <p:cNvSpPr/>
          <p:nvPr/>
        </p:nvSpPr>
        <p:spPr>
          <a:xfrm>
            <a:off x="7481413" y="2619161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4"/>
          <p:cNvSpPr/>
          <p:nvPr/>
        </p:nvSpPr>
        <p:spPr>
          <a:xfrm>
            <a:off x="6989990" y="2476999"/>
            <a:ext cx="447000" cy="444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4"/>
          <p:cNvSpPr/>
          <p:nvPr/>
        </p:nvSpPr>
        <p:spPr>
          <a:xfrm>
            <a:off x="6687580" y="2316992"/>
            <a:ext cx="447000" cy="44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4"/>
          <p:cNvSpPr/>
          <p:nvPr/>
        </p:nvSpPr>
        <p:spPr>
          <a:xfrm>
            <a:off x="7317606" y="2316992"/>
            <a:ext cx="447000" cy="444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4"/>
          <p:cNvSpPr/>
          <p:nvPr/>
        </p:nvSpPr>
        <p:spPr>
          <a:xfrm>
            <a:off x="6687580" y="1872661"/>
            <a:ext cx="447000" cy="44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4"/>
          <p:cNvSpPr/>
          <p:nvPr/>
        </p:nvSpPr>
        <p:spPr>
          <a:xfrm>
            <a:off x="7317606" y="1570492"/>
            <a:ext cx="447000" cy="4443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4"/>
          <p:cNvSpPr/>
          <p:nvPr/>
        </p:nvSpPr>
        <p:spPr>
          <a:xfrm>
            <a:off x="6989990" y="2014823"/>
            <a:ext cx="447000" cy="4443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4"/>
          <p:cNvSpPr/>
          <p:nvPr/>
        </p:nvSpPr>
        <p:spPr>
          <a:xfrm>
            <a:off x="6687580" y="1552647"/>
            <a:ext cx="447000" cy="4443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4"/>
          <p:cNvSpPr/>
          <p:nvPr/>
        </p:nvSpPr>
        <p:spPr>
          <a:xfrm>
            <a:off x="7645221" y="1730498"/>
            <a:ext cx="447000" cy="4443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4"/>
          <p:cNvSpPr/>
          <p:nvPr/>
        </p:nvSpPr>
        <p:spPr>
          <a:xfrm>
            <a:off x="7947632" y="2014823"/>
            <a:ext cx="447000" cy="44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4"/>
          <p:cNvSpPr/>
          <p:nvPr/>
        </p:nvSpPr>
        <p:spPr>
          <a:xfrm>
            <a:off x="7764530" y="2619161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4"/>
          <p:cNvSpPr/>
          <p:nvPr/>
        </p:nvSpPr>
        <p:spPr>
          <a:xfrm>
            <a:off x="7613352" y="2903485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4"/>
          <p:cNvSpPr/>
          <p:nvPr/>
        </p:nvSpPr>
        <p:spPr>
          <a:xfrm>
            <a:off x="7972837" y="2761323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4"/>
          <p:cNvSpPr/>
          <p:nvPr/>
        </p:nvSpPr>
        <p:spPr>
          <a:xfrm>
            <a:off x="7853528" y="3063492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4"/>
          <p:cNvSpPr/>
          <p:nvPr/>
        </p:nvSpPr>
        <p:spPr>
          <a:xfrm>
            <a:off x="8300453" y="1890505"/>
            <a:ext cx="447000" cy="44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54"/>
          <p:cNvSpPr txBox="1"/>
          <p:nvPr/>
        </p:nvSpPr>
        <p:spPr>
          <a:xfrm>
            <a:off x="6490256" y="3347828"/>
            <a:ext cx="225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Resected tumor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(Total cells: 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tumor cells: 18)</a:t>
            </a:r>
            <a:endParaRPr/>
          </a:p>
        </p:txBody>
      </p:sp>
      <p:sp>
        <p:nvSpPr>
          <p:cNvPr id="441" name="Google Shape;441;p54"/>
          <p:cNvSpPr/>
          <p:nvPr/>
        </p:nvSpPr>
        <p:spPr>
          <a:xfrm>
            <a:off x="7402600" y="26357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4"/>
          <p:cNvSpPr/>
          <p:nvPr/>
        </p:nvSpPr>
        <p:spPr>
          <a:xfrm>
            <a:off x="7021600" y="27881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4"/>
          <p:cNvSpPr/>
          <p:nvPr/>
        </p:nvSpPr>
        <p:spPr>
          <a:xfrm>
            <a:off x="7783600" y="24833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4"/>
          <p:cNvSpPr/>
          <p:nvPr/>
        </p:nvSpPr>
        <p:spPr>
          <a:xfrm>
            <a:off x="7783600" y="20261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54"/>
          <p:cNvSpPr/>
          <p:nvPr/>
        </p:nvSpPr>
        <p:spPr>
          <a:xfrm>
            <a:off x="7097800" y="23309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4"/>
          <p:cNvSpPr/>
          <p:nvPr/>
        </p:nvSpPr>
        <p:spPr>
          <a:xfrm>
            <a:off x="7478800" y="21785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4"/>
          <p:cNvSpPr/>
          <p:nvPr/>
        </p:nvSpPr>
        <p:spPr>
          <a:xfrm>
            <a:off x="7402600" y="18737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4"/>
          <p:cNvSpPr/>
          <p:nvPr/>
        </p:nvSpPr>
        <p:spPr>
          <a:xfrm>
            <a:off x="6716800" y="17975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54"/>
          <p:cNvSpPr/>
          <p:nvPr/>
        </p:nvSpPr>
        <p:spPr>
          <a:xfrm>
            <a:off x="7097800" y="1873713"/>
            <a:ext cx="93900" cy="91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Contamination</a:t>
            </a:r>
            <a:endParaRPr dirty="0"/>
          </a:p>
        </p:txBody>
      </p:sp>
      <p:sp>
        <p:nvSpPr>
          <p:cNvPr id="501" name="Google Shape;501;p56"/>
          <p:cNvSpPr/>
          <p:nvPr/>
        </p:nvSpPr>
        <p:spPr>
          <a:xfrm>
            <a:off x="5243225" y="2933150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6"/>
          <p:cNvSpPr/>
          <p:nvPr/>
        </p:nvSpPr>
        <p:spPr>
          <a:xfrm>
            <a:off x="5243225" y="2780750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6"/>
          <p:cNvSpPr/>
          <p:nvPr/>
        </p:nvSpPr>
        <p:spPr>
          <a:xfrm>
            <a:off x="4715688" y="22518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6"/>
          <p:cNvSpPr/>
          <p:nvPr/>
        </p:nvSpPr>
        <p:spPr>
          <a:xfrm>
            <a:off x="4578125" y="22518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6"/>
          <p:cNvSpPr/>
          <p:nvPr/>
        </p:nvSpPr>
        <p:spPr>
          <a:xfrm>
            <a:off x="4633625" y="2404250"/>
            <a:ext cx="207900" cy="2241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6"/>
          <p:cNvSpPr/>
          <p:nvPr/>
        </p:nvSpPr>
        <p:spPr>
          <a:xfrm>
            <a:off x="4786025" y="2556650"/>
            <a:ext cx="207900" cy="2241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6"/>
          <p:cNvSpPr/>
          <p:nvPr/>
        </p:nvSpPr>
        <p:spPr>
          <a:xfrm>
            <a:off x="4938425" y="2709050"/>
            <a:ext cx="207900" cy="2241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6"/>
          <p:cNvSpPr/>
          <p:nvPr/>
        </p:nvSpPr>
        <p:spPr>
          <a:xfrm>
            <a:off x="5090825" y="2861450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6"/>
          <p:cNvSpPr/>
          <p:nvPr/>
        </p:nvSpPr>
        <p:spPr>
          <a:xfrm>
            <a:off x="4862225" y="2933150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6"/>
          <p:cNvSpPr/>
          <p:nvPr/>
        </p:nvSpPr>
        <p:spPr>
          <a:xfrm>
            <a:off x="4633625" y="2861450"/>
            <a:ext cx="207900" cy="2241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6"/>
          <p:cNvSpPr/>
          <p:nvPr/>
        </p:nvSpPr>
        <p:spPr>
          <a:xfrm>
            <a:off x="4492950" y="27807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6"/>
          <p:cNvSpPr/>
          <p:nvPr/>
        </p:nvSpPr>
        <p:spPr>
          <a:xfrm>
            <a:off x="4786025" y="2780750"/>
            <a:ext cx="207900" cy="2241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6"/>
          <p:cNvSpPr/>
          <p:nvPr/>
        </p:nvSpPr>
        <p:spPr>
          <a:xfrm>
            <a:off x="4492950" y="25566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6"/>
          <p:cNvSpPr/>
          <p:nvPr/>
        </p:nvSpPr>
        <p:spPr>
          <a:xfrm>
            <a:off x="4786025" y="2404250"/>
            <a:ext cx="207900" cy="2241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6"/>
          <p:cNvSpPr/>
          <p:nvPr/>
        </p:nvSpPr>
        <p:spPr>
          <a:xfrm>
            <a:off x="4633625" y="2628350"/>
            <a:ext cx="207900" cy="2241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6"/>
          <p:cNvSpPr/>
          <p:nvPr/>
        </p:nvSpPr>
        <p:spPr>
          <a:xfrm>
            <a:off x="4492950" y="2395250"/>
            <a:ext cx="207900" cy="2241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6"/>
          <p:cNvSpPr/>
          <p:nvPr/>
        </p:nvSpPr>
        <p:spPr>
          <a:xfrm>
            <a:off x="4938425" y="2484950"/>
            <a:ext cx="207900" cy="2241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6"/>
          <p:cNvSpPr/>
          <p:nvPr/>
        </p:nvSpPr>
        <p:spPr>
          <a:xfrm>
            <a:off x="5079100" y="26283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6"/>
          <p:cNvSpPr/>
          <p:nvPr/>
        </p:nvSpPr>
        <p:spPr>
          <a:xfrm>
            <a:off x="4993925" y="2933150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6"/>
          <p:cNvSpPr/>
          <p:nvPr/>
        </p:nvSpPr>
        <p:spPr>
          <a:xfrm>
            <a:off x="4923600" y="3076550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6"/>
          <p:cNvSpPr/>
          <p:nvPr/>
        </p:nvSpPr>
        <p:spPr>
          <a:xfrm>
            <a:off x="5090825" y="3004850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6"/>
          <p:cNvSpPr/>
          <p:nvPr/>
        </p:nvSpPr>
        <p:spPr>
          <a:xfrm>
            <a:off x="5035325" y="3157250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6"/>
          <p:cNvSpPr/>
          <p:nvPr/>
        </p:nvSpPr>
        <p:spPr>
          <a:xfrm>
            <a:off x="5243225" y="2565650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6"/>
          <p:cNvSpPr txBox="1"/>
          <p:nvPr/>
        </p:nvSpPr>
        <p:spPr>
          <a:xfrm>
            <a:off x="2152625" y="2907575"/>
            <a:ext cx="1385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cell contamination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tumor</a:t>
            </a:r>
            <a:endParaRPr/>
          </a:p>
        </p:txBody>
      </p:sp>
      <p:sp>
        <p:nvSpPr>
          <p:cNvPr id="525" name="Google Shape;525;p56"/>
          <p:cNvSpPr/>
          <p:nvPr/>
        </p:nvSpPr>
        <p:spPr>
          <a:xfrm>
            <a:off x="5595625" y="245970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5651100" y="22518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6"/>
          <p:cNvSpPr/>
          <p:nvPr/>
        </p:nvSpPr>
        <p:spPr>
          <a:xfrm>
            <a:off x="5651100" y="21096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6"/>
          <p:cNvSpPr/>
          <p:nvPr/>
        </p:nvSpPr>
        <p:spPr>
          <a:xfrm>
            <a:off x="5451125" y="24268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6"/>
          <p:cNvSpPr/>
          <p:nvPr/>
        </p:nvSpPr>
        <p:spPr>
          <a:xfrm>
            <a:off x="5506600" y="221902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6"/>
          <p:cNvSpPr/>
          <p:nvPr/>
        </p:nvSpPr>
        <p:spPr>
          <a:xfrm>
            <a:off x="5506600" y="207682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6"/>
          <p:cNvSpPr/>
          <p:nvPr/>
        </p:nvSpPr>
        <p:spPr>
          <a:xfrm>
            <a:off x="5700425" y="28840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6"/>
          <p:cNvSpPr/>
          <p:nvPr/>
        </p:nvSpPr>
        <p:spPr>
          <a:xfrm>
            <a:off x="5755900" y="267622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6"/>
          <p:cNvSpPr/>
          <p:nvPr/>
        </p:nvSpPr>
        <p:spPr>
          <a:xfrm>
            <a:off x="5755900" y="253402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6"/>
          <p:cNvSpPr/>
          <p:nvPr/>
        </p:nvSpPr>
        <p:spPr>
          <a:xfrm>
            <a:off x="5548025" y="29557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6"/>
          <p:cNvSpPr/>
          <p:nvPr/>
        </p:nvSpPr>
        <p:spPr>
          <a:xfrm>
            <a:off x="5603500" y="274792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6"/>
          <p:cNvSpPr/>
          <p:nvPr/>
        </p:nvSpPr>
        <p:spPr>
          <a:xfrm>
            <a:off x="5603500" y="2605725"/>
            <a:ext cx="207900" cy="2241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6"/>
          <p:cNvSpPr/>
          <p:nvPr/>
        </p:nvSpPr>
        <p:spPr>
          <a:xfrm>
            <a:off x="5562850" y="341902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6"/>
          <p:cNvSpPr/>
          <p:nvPr/>
        </p:nvSpPr>
        <p:spPr>
          <a:xfrm>
            <a:off x="5618325" y="32111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6"/>
          <p:cNvSpPr/>
          <p:nvPr/>
        </p:nvSpPr>
        <p:spPr>
          <a:xfrm>
            <a:off x="5618325" y="30689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6"/>
          <p:cNvSpPr/>
          <p:nvPr/>
        </p:nvSpPr>
        <p:spPr>
          <a:xfrm>
            <a:off x="5811400" y="33084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5866875" y="310060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6"/>
          <p:cNvSpPr/>
          <p:nvPr/>
        </p:nvSpPr>
        <p:spPr>
          <a:xfrm>
            <a:off x="5866875" y="2958400"/>
            <a:ext cx="207900" cy="2241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6"/>
          <p:cNvSpPr/>
          <p:nvPr/>
        </p:nvSpPr>
        <p:spPr>
          <a:xfrm>
            <a:off x="5852825" y="28512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6"/>
          <p:cNvSpPr/>
          <p:nvPr/>
        </p:nvSpPr>
        <p:spPr>
          <a:xfrm>
            <a:off x="5908300" y="264340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6"/>
          <p:cNvSpPr/>
          <p:nvPr/>
        </p:nvSpPr>
        <p:spPr>
          <a:xfrm>
            <a:off x="5908300" y="250120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6"/>
          <p:cNvSpPr/>
          <p:nvPr/>
        </p:nvSpPr>
        <p:spPr>
          <a:xfrm>
            <a:off x="5700413" y="2392938"/>
            <a:ext cx="207900" cy="2241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6"/>
          <p:cNvSpPr/>
          <p:nvPr/>
        </p:nvSpPr>
        <p:spPr>
          <a:xfrm>
            <a:off x="5783638" y="21948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6"/>
          <p:cNvSpPr/>
          <p:nvPr/>
        </p:nvSpPr>
        <p:spPr>
          <a:xfrm>
            <a:off x="5783638" y="20526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56"/>
          <p:cNvSpPr/>
          <p:nvPr/>
        </p:nvSpPr>
        <p:spPr>
          <a:xfrm>
            <a:off x="5672688" y="347480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6"/>
          <p:cNvSpPr/>
          <p:nvPr/>
        </p:nvSpPr>
        <p:spPr>
          <a:xfrm>
            <a:off x="5728163" y="32669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6"/>
          <p:cNvSpPr/>
          <p:nvPr/>
        </p:nvSpPr>
        <p:spPr>
          <a:xfrm>
            <a:off x="5728163" y="31247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6"/>
          <p:cNvSpPr/>
          <p:nvPr/>
        </p:nvSpPr>
        <p:spPr>
          <a:xfrm>
            <a:off x="5423375" y="34846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6"/>
          <p:cNvSpPr/>
          <p:nvPr/>
        </p:nvSpPr>
        <p:spPr>
          <a:xfrm>
            <a:off x="5478850" y="327682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6"/>
          <p:cNvSpPr/>
          <p:nvPr/>
        </p:nvSpPr>
        <p:spPr>
          <a:xfrm>
            <a:off x="5478850" y="313462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56"/>
          <p:cNvSpPr/>
          <p:nvPr/>
        </p:nvSpPr>
        <p:spPr>
          <a:xfrm>
            <a:off x="5395638" y="217742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6"/>
          <p:cNvSpPr/>
          <p:nvPr/>
        </p:nvSpPr>
        <p:spPr>
          <a:xfrm>
            <a:off x="5451113" y="19695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6"/>
          <p:cNvSpPr/>
          <p:nvPr/>
        </p:nvSpPr>
        <p:spPr>
          <a:xfrm>
            <a:off x="5451113" y="1827375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6"/>
          <p:cNvSpPr/>
          <p:nvPr/>
        </p:nvSpPr>
        <p:spPr>
          <a:xfrm>
            <a:off x="5575763" y="194580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6"/>
          <p:cNvSpPr/>
          <p:nvPr/>
        </p:nvSpPr>
        <p:spPr>
          <a:xfrm>
            <a:off x="5631238" y="17379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6"/>
          <p:cNvSpPr/>
          <p:nvPr/>
        </p:nvSpPr>
        <p:spPr>
          <a:xfrm>
            <a:off x="5631238" y="1595750"/>
            <a:ext cx="207900" cy="2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56"/>
          <p:cNvCxnSpPr>
            <a:stCxn id="524" idx="3"/>
            <a:endCxn id="511" idx="3"/>
          </p:cNvCxnSpPr>
          <p:nvPr/>
        </p:nvCxnSpPr>
        <p:spPr>
          <a:xfrm rot="10800000" flipH="1">
            <a:off x="3537725" y="2971925"/>
            <a:ext cx="985800" cy="35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p56"/>
          <p:cNvSpPr txBox="1"/>
          <p:nvPr/>
        </p:nvSpPr>
        <p:spPr>
          <a:xfrm>
            <a:off x="6490525" y="2797000"/>
            <a:ext cx="152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Tumor-in-normal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contamination</a:t>
            </a:r>
            <a:endParaRPr/>
          </a:p>
        </p:txBody>
      </p:sp>
      <p:cxnSp>
        <p:nvCxnSpPr>
          <p:cNvPr id="563" name="Google Shape;563;p56"/>
          <p:cNvCxnSpPr>
            <a:stCxn id="562" idx="1"/>
            <a:endCxn id="542" idx="5"/>
          </p:cNvCxnSpPr>
          <p:nvPr/>
        </p:nvCxnSpPr>
        <p:spPr>
          <a:xfrm flipH="1">
            <a:off x="6044425" y="3104800"/>
            <a:ext cx="446100" cy="4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56"/>
          <p:cNvCxnSpPr>
            <a:stCxn id="562" idx="1"/>
            <a:endCxn id="536" idx="5"/>
          </p:cNvCxnSpPr>
          <p:nvPr/>
        </p:nvCxnSpPr>
        <p:spPr>
          <a:xfrm rot="10800000">
            <a:off x="5781025" y="2797000"/>
            <a:ext cx="709500" cy="3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56"/>
          <p:cNvCxnSpPr>
            <a:stCxn id="562" idx="1"/>
            <a:endCxn id="546" idx="5"/>
          </p:cNvCxnSpPr>
          <p:nvPr/>
        </p:nvCxnSpPr>
        <p:spPr>
          <a:xfrm rot="10800000">
            <a:off x="5877925" y="2584300"/>
            <a:ext cx="612600" cy="5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6" name="Google Shape;566;p56"/>
          <p:cNvSpPr/>
          <p:nvPr/>
        </p:nvSpPr>
        <p:spPr>
          <a:xfrm>
            <a:off x="4353650" y="2227100"/>
            <a:ext cx="1152900" cy="158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56"/>
          <p:cNvSpPr txBox="1"/>
          <p:nvPr/>
        </p:nvSpPr>
        <p:spPr>
          <a:xfrm>
            <a:off x="4373225" y="3294200"/>
            <a:ext cx="105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Resected tumor</a:t>
            </a:r>
            <a:endParaRPr/>
          </a:p>
        </p:txBody>
      </p:sp>
      <p:sp>
        <p:nvSpPr>
          <p:cNvPr id="568" name="Google Shape;568;p56"/>
          <p:cNvSpPr/>
          <p:nvPr/>
        </p:nvSpPr>
        <p:spPr>
          <a:xfrm>
            <a:off x="4715688" y="1863388"/>
            <a:ext cx="207900" cy="2241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56"/>
          <p:cNvSpPr/>
          <p:nvPr/>
        </p:nvSpPr>
        <p:spPr>
          <a:xfrm>
            <a:off x="4633613" y="1722950"/>
            <a:ext cx="207900" cy="2241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56"/>
          <p:cNvSpPr/>
          <p:nvPr/>
        </p:nvSpPr>
        <p:spPr>
          <a:xfrm>
            <a:off x="4578113" y="1875350"/>
            <a:ext cx="207900" cy="2241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/>
          <p:nvPr/>
        </p:nvSpPr>
        <p:spPr>
          <a:xfrm>
            <a:off x="4425713" y="1722950"/>
            <a:ext cx="207900" cy="2241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6"/>
          <p:cNvSpPr/>
          <p:nvPr/>
        </p:nvSpPr>
        <p:spPr>
          <a:xfrm>
            <a:off x="4862213" y="1751338"/>
            <a:ext cx="207900" cy="2241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6"/>
          <p:cNvSpPr/>
          <p:nvPr/>
        </p:nvSpPr>
        <p:spPr>
          <a:xfrm>
            <a:off x="4523513" y="1594438"/>
            <a:ext cx="207900" cy="2241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6"/>
          <p:cNvSpPr/>
          <p:nvPr/>
        </p:nvSpPr>
        <p:spPr>
          <a:xfrm>
            <a:off x="4715688" y="1598938"/>
            <a:ext cx="207900" cy="2241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56"/>
          <p:cNvSpPr txBox="1"/>
          <p:nvPr/>
        </p:nvSpPr>
        <p:spPr>
          <a:xfrm>
            <a:off x="1425925" y="1341550"/>
            <a:ext cx="2431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Technical contamination from another sample (happens much more often than you might think)</a:t>
            </a:r>
            <a:endParaRPr sz="1200"/>
          </a:p>
        </p:txBody>
      </p:sp>
      <p:cxnSp>
        <p:nvCxnSpPr>
          <p:cNvPr id="576" name="Google Shape;576;p56"/>
          <p:cNvCxnSpPr>
            <a:stCxn id="575" idx="3"/>
            <a:endCxn id="571" idx="2"/>
          </p:cNvCxnSpPr>
          <p:nvPr/>
        </p:nvCxnSpPr>
        <p:spPr>
          <a:xfrm>
            <a:off x="3857725" y="1711000"/>
            <a:ext cx="56790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7" name="Google Shape;577;p56"/>
          <p:cNvSpPr/>
          <p:nvPr/>
        </p:nvSpPr>
        <p:spPr>
          <a:xfrm>
            <a:off x="4924538" y="1598925"/>
            <a:ext cx="207900" cy="2241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Copy number variation</a:t>
            </a:r>
            <a:endParaRPr dirty="0"/>
          </a:p>
        </p:txBody>
      </p:sp>
      <p:pic>
        <p:nvPicPr>
          <p:cNvPr id="583" name="Google Shape;5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340" y="2061101"/>
            <a:ext cx="3810574" cy="25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7"/>
          <p:cNvSpPr/>
          <p:nvPr/>
        </p:nvSpPr>
        <p:spPr>
          <a:xfrm>
            <a:off x="1483378" y="1661496"/>
            <a:ext cx="2295900" cy="10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57"/>
          <p:cNvSpPr/>
          <p:nvPr/>
        </p:nvSpPr>
        <p:spPr>
          <a:xfrm>
            <a:off x="3843278" y="1764892"/>
            <a:ext cx="1159800" cy="10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7"/>
          <p:cNvSpPr/>
          <p:nvPr/>
        </p:nvSpPr>
        <p:spPr>
          <a:xfrm>
            <a:off x="3843278" y="1601726"/>
            <a:ext cx="1159800" cy="10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7"/>
          <p:cNvSpPr txBox="1"/>
          <p:nvPr/>
        </p:nvSpPr>
        <p:spPr>
          <a:xfrm>
            <a:off x="1731478" y="1048526"/>
            <a:ext cx="204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number =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(Ploidy = 2)</a:t>
            </a:r>
            <a:endParaRPr/>
          </a:p>
        </p:txBody>
      </p:sp>
      <p:sp>
        <p:nvSpPr>
          <p:cNvPr id="588" name="Google Shape;588;p57"/>
          <p:cNvSpPr txBox="1"/>
          <p:nvPr/>
        </p:nvSpPr>
        <p:spPr>
          <a:xfrm>
            <a:off x="3779278" y="1073876"/>
            <a:ext cx="204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number =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(Ploidy = 4)</a:t>
            </a:r>
            <a:endParaRPr/>
          </a:p>
        </p:txBody>
      </p:sp>
      <p:sp>
        <p:nvSpPr>
          <p:cNvPr id="589" name="Google Shape;589;p57"/>
          <p:cNvSpPr/>
          <p:nvPr/>
        </p:nvSpPr>
        <p:spPr>
          <a:xfrm>
            <a:off x="4915053" y="2245451"/>
            <a:ext cx="671100" cy="1272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7"/>
          <p:cNvSpPr txBox="1"/>
          <p:nvPr/>
        </p:nvSpPr>
        <p:spPr>
          <a:xfrm>
            <a:off x="5546978" y="2681351"/>
            <a:ext cx="2311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Distorted VAF / CCF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Original CCF: 0.5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Original VAF: 0.5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haplotype duplicated -&gt; new VAF ~0.66 </a:t>
            </a:r>
            <a:endParaRPr/>
          </a:p>
        </p:txBody>
      </p:sp>
      <p:sp>
        <p:nvSpPr>
          <p:cNvPr id="591" name="Google Shape;591;p57"/>
          <p:cNvSpPr/>
          <p:nvPr/>
        </p:nvSpPr>
        <p:spPr>
          <a:xfrm>
            <a:off x="1483378" y="1764896"/>
            <a:ext cx="2295900" cy="10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7"/>
          <p:cNvSpPr/>
          <p:nvPr/>
        </p:nvSpPr>
        <p:spPr>
          <a:xfrm>
            <a:off x="3843278" y="1868405"/>
            <a:ext cx="1159800" cy="10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7"/>
          <p:cNvSpPr txBox="1"/>
          <p:nvPr/>
        </p:nvSpPr>
        <p:spPr>
          <a:xfrm>
            <a:off x="311700" y="4575800"/>
            <a:ext cx="871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you observe CCFs not divisible by 2, and your tumor is relatively pure, consider looking at copy number (e.g. with ASCAT)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Remember: this is part of a bigger pipeline</a:t>
            </a:r>
            <a:endParaRPr dirty="0"/>
          </a:p>
        </p:txBody>
      </p:sp>
      <p:pic>
        <p:nvPicPr>
          <p:cNvPr id="600" name="Google Shape;6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825" y="1300012"/>
            <a:ext cx="7238424" cy="31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606" name="Google Shape;606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just want to get SSV calls: BWA mem + MuTect2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calls are almost useless without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 your calls extensively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Tumors are complex, and somatic calling is fraught with error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careful, think statistically, and consider common sources of error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Expectations from one study (e.g., SSV burden) may or may not apply in others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5D14-5A9A-CB48-2CAF-1C5752F0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Somatic Mutations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99DD2-5206-5891-BB79-E73AB45CE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Somatic Variants (SSVs)</a:t>
            </a:r>
          </a:p>
          <a:p>
            <a:pPr lvl="1"/>
            <a:r>
              <a:rPr lang="en-US" dirty="0"/>
              <a:t>Single-nucleotide and multi-nucleotide variants</a:t>
            </a:r>
          </a:p>
          <a:p>
            <a:pPr lvl="1"/>
            <a:r>
              <a:rPr lang="en-US" dirty="0"/>
              <a:t>Indels</a:t>
            </a:r>
          </a:p>
          <a:p>
            <a:r>
              <a:rPr lang="en-US" dirty="0"/>
              <a:t>Somatic Structural Variants</a:t>
            </a:r>
          </a:p>
          <a:p>
            <a:pPr lvl="1"/>
            <a:r>
              <a:rPr lang="en-US" dirty="0"/>
              <a:t>“Simple” types: deletions, insertions, inversions and duplications</a:t>
            </a:r>
          </a:p>
          <a:p>
            <a:pPr lvl="1"/>
            <a:r>
              <a:rPr lang="en-US" dirty="0"/>
              <a:t>Compound types (e.g., inverted duplications)</a:t>
            </a:r>
          </a:p>
          <a:p>
            <a:pPr lvl="1"/>
            <a:r>
              <a:rPr lang="en-US" dirty="0"/>
              <a:t>Complex types (e.g., </a:t>
            </a:r>
            <a:r>
              <a:rPr lang="en-US" dirty="0" err="1"/>
              <a:t>chromoplexy</a:t>
            </a:r>
            <a:r>
              <a:rPr lang="en-US" dirty="0"/>
              <a:t>, </a:t>
            </a:r>
            <a:r>
              <a:rPr lang="en-US" dirty="0" err="1"/>
              <a:t>chromothripsis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492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3E5D-DDDE-0336-D43F-D4EE3B04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Somatic Tissues as Populations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C9DB7C-2E52-28EE-D4E1-88C3859EE740}"/>
              </a:ext>
            </a:extLst>
          </p:cNvPr>
          <p:cNvGrpSpPr/>
          <p:nvPr/>
        </p:nvGrpSpPr>
        <p:grpSpPr>
          <a:xfrm>
            <a:off x="459214" y="1393189"/>
            <a:ext cx="3863989" cy="3653157"/>
            <a:chOff x="4825364" y="1464592"/>
            <a:chExt cx="3670339" cy="362106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5447313-5F96-A85D-942A-9CEA14CBF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364" y="1464592"/>
              <a:ext cx="3628707" cy="3600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2BD294-C5E5-0EAF-264C-A19B9C3CD46A}"/>
                </a:ext>
              </a:extLst>
            </p:cNvPr>
            <p:cNvSpPr txBox="1"/>
            <p:nvPr/>
          </p:nvSpPr>
          <p:spPr>
            <a:xfrm>
              <a:off x="6194650" y="4567031"/>
              <a:ext cx="2301053" cy="518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bg1">
                      <a:lumMod val="75000"/>
                    </a:schemeClr>
                  </a:solidFill>
                </a:rPr>
                <a:t>Metropolis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by George Grosz</a:t>
              </a:r>
            </a:p>
            <a:p>
              <a:pPr algn="r"/>
              <a:r>
                <a:rPr lang="en-US" i="1" dirty="0">
                  <a:solidFill>
                    <a:schemeClr val="bg1">
                      <a:lumMod val="75000"/>
                    </a:schemeClr>
                  </a:solidFill>
                </a:rPr>
                <a:t>1916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4AD6F0-4E55-EBEE-9070-953CDF2DFDE5}"/>
              </a:ext>
            </a:extLst>
          </p:cNvPr>
          <p:cNvGrpSpPr/>
          <p:nvPr/>
        </p:nvGrpSpPr>
        <p:grpSpPr>
          <a:xfrm>
            <a:off x="4493416" y="1393189"/>
            <a:ext cx="4338884" cy="3192357"/>
            <a:chOff x="462442" y="1279814"/>
            <a:chExt cx="4312757" cy="302090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E779562-E690-5423-4F64-837EEAAED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99" y="1334619"/>
              <a:ext cx="4260300" cy="2966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BF6E3B-8E4F-73F4-DBB4-34EE72923C7C}"/>
                </a:ext>
              </a:extLst>
            </p:cNvPr>
            <p:cNvSpPr txBox="1"/>
            <p:nvPr/>
          </p:nvSpPr>
          <p:spPr>
            <a:xfrm>
              <a:off x="462442" y="1279814"/>
              <a:ext cx="2637313" cy="495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solidFill>
                    <a:schemeClr val="bg1">
                      <a:lumMod val="75000"/>
                    </a:schemeClr>
                  </a:solidFill>
                </a:rPr>
                <a:t>Manifestacion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by Antonio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</a:rPr>
                <a:t>Berni</a:t>
              </a:r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i="1" dirty="0">
                  <a:solidFill>
                    <a:schemeClr val="bg1">
                      <a:lumMod val="75000"/>
                    </a:schemeClr>
                  </a:solidFill>
                </a:rPr>
                <a:t>1934, MALBA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112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23BB-FA78-A404-5CAE-D7F1EDE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Somatic Clonal Expansion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F2A90AEE-DD36-7C62-4969-BC7A433EF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300163"/>
            <a:ext cx="65246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20066-BA52-20D7-7A41-F1833F702F93}"/>
              </a:ext>
            </a:extLst>
          </p:cNvPr>
          <p:cNvSpPr txBox="1"/>
          <p:nvPr/>
        </p:nvSpPr>
        <p:spPr>
          <a:xfrm>
            <a:off x="1309688" y="4175255"/>
            <a:ext cx="6576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An illustration of 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m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utant cell colonization of healthy esophageal epithelium with age, from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Martincorena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 2019). Normal tissues contain diverse populations of cells with distinct somatic ancestries.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FCBE61-DAF7-F52C-92DC-DE2CC2415F3A}"/>
              </a:ext>
            </a:extLst>
          </p:cNvPr>
          <p:cNvCxnSpPr/>
          <p:nvPr/>
        </p:nvCxnSpPr>
        <p:spPr>
          <a:xfrm>
            <a:off x="1309688" y="4003043"/>
            <a:ext cx="6524625" cy="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8F5C2A-0B1B-18B6-570E-61F1574F9242}"/>
              </a:ext>
            </a:extLst>
          </p:cNvPr>
          <p:cNvSpPr txBox="1"/>
          <p:nvPr/>
        </p:nvSpPr>
        <p:spPr>
          <a:xfrm>
            <a:off x="1309687" y="3798656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358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30BDF36-0806-A8A3-9D7A-81C08D9E5249}"/>
              </a:ext>
            </a:extLst>
          </p:cNvPr>
          <p:cNvGrpSpPr/>
          <p:nvPr/>
        </p:nvGrpSpPr>
        <p:grpSpPr>
          <a:xfrm>
            <a:off x="1828886" y="2213485"/>
            <a:ext cx="1842267" cy="1488626"/>
            <a:chOff x="-407039" y="2124314"/>
            <a:chExt cx="2165352" cy="1691841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1540C069-0EAB-C1F2-60DC-91D2F42C0751}"/>
                </a:ext>
              </a:extLst>
            </p:cNvPr>
            <p:cNvGrpSpPr/>
            <p:nvPr/>
          </p:nvGrpSpPr>
          <p:grpSpPr>
            <a:xfrm>
              <a:off x="-73452" y="2124314"/>
              <a:ext cx="1831765" cy="1289138"/>
              <a:chOff x="1954739" y="3362963"/>
              <a:chExt cx="1831765" cy="1289138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0674DAD4-9B09-8950-E70F-0616B8D53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10876" y="386024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3F418A45-2BD0-8860-3885-D4B12060A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02752" y="37527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957E7875-4DAE-C41C-DA5C-02E8E6B92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717" y="42578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15235528-3A19-1D5F-8454-E08763A36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593" y="41503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ECD7298E-A35B-3094-3428-83101BDF9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5109" y="4108532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5DB4257D-3252-906B-0E71-0EB1F2336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6985" y="4001007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402CE66F-6CFA-448D-97C0-8780568B0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68057" y="37589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C1BFD621-7E0B-E610-30D6-81DE93D8E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9933" y="36514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98BCFAFF-4B1E-72D3-40D1-923707E7F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12333" y="38038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94CDFD38-5597-D054-DFE1-0EA6C52A2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20457" y="39113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FAD3D876-DDFC-3451-1C14-8EBF2DE4F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506" y="35717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C00E31D8-FBBB-D4D0-AB3D-EDFDAB46B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382" y="34642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C0C906A4-69D1-5A13-77B4-CEDBBFF24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0347" y="396932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5E8CB612-7594-8D06-2FD5-39E08F612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2223" y="38617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8ED3AD0B-0908-13F7-6F2D-89D900F95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954739" y="38200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0E35BAF5-7246-B9D0-FF7A-EB419049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146615" y="371249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6F04B9D1-92A7-DF0C-76CD-D720066E1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47687" y="3470488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7BBB3F4E-8396-E4E5-39E7-D59A07147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39563" y="33629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4CEA9572-3EC5-E3AB-BD10-6EE2D7DFF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1963" y="35153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61" name="Picture 260">
                <a:extLst>
                  <a:ext uri="{FF2B5EF4-FFF2-40B4-BE49-F238E27FC236}">
                    <a16:creationId xmlns:a16="http://schemas.microsoft.com/office/drawing/2014/main" id="{79BDCD0A-F48E-CC80-CAF1-A11E4F4A7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00087" y="3622888"/>
                <a:ext cx="383752" cy="394266"/>
              </a:xfrm>
              <a:prstGeom prst="rect">
                <a:avLst/>
              </a:prstGeom>
            </p:spPr>
          </p:pic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1F6D687C-04E8-B3B2-09FC-F0CAC442177A}"/>
                </a:ext>
              </a:extLst>
            </p:cNvPr>
            <p:cNvGrpSpPr/>
            <p:nvPr/>
          </p:nvGrpSpPr>
          <p:grpSpPr>
            <a:xfrm>
              <a:off x="-407039" y="2527017"/>
              <a:ext cx="1831765" cy="1289138"/>
              <a:chOff x="1954739" y="3362963"/>
              <a:chExt cx="1831765" cy="1289138"/>
            </a:xfrm>
          </p:grpSpPr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5805FFE8-B574-254B-57DD-1AD7A5154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10876" y="386024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1728D7AC-5C20-5FA3-451B-74BE2694D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02752" y="37527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CBD8962F-1C88-A7F7-A594-15C8EB60A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717" y="42578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BC1E2211-1D65-9060-20EE-F1B46480F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593" y="41503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875DDDDF-839F-48D3-CA48-FB8AE09C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5109" y="4108532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235AA0AE-C49F-AE53-B04C-A8F385D3A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6985" y="4001007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91791E98-DE9B-7D26-4888-A18D4458F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68057" y="37589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CDEC4F46-86CE-9E9F-7B15-0169CAD35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9933" y="36514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FA895690-2E51-31DE-B6CA-C2D5ABA42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12333" y="38038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70323452-BC01-C413-7FF4-A493853D9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20457" y="39113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6CB11CDA-F499-65CB-9EF4-833DB6E63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506" y="35717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81960E40-0052-1382-F46A-4E1CCA233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382" y="34642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35DE10F2-3F46-2774-3BCE-0EE22585D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0347" y="396932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2A2316A0-3005-A427-27BE-0134D7A08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2223" y="38617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FFC34C69-B861-63B4-724D-6C50AEAFD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954739" y="38200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FF47ACB4-A145-4194-4731-381758B51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146615" y="371249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F3EB555F-DBD3-1142-B089-048E77301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47687" y="3470488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AE2A6291-CAEC-7091-9195-D14A908EB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39563" y="33629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E8FE98B6-47B2-1319-0B5C-92E5532EC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1963" y="35153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B1C9932C-1A46-2348-AC7A-7E4AE7890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00087" y="3622888"/>
                <a:ext cx="383752" cy="394266"/>
              </a:xfrm>
              <a:prstGeom prst="rect">
                <a:avLst/>
              </a:prstGeom>
            </p:spPr>
          </p:pic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4CDCA73-8EBE-0E14-4753-D5E6B02BCE02}"/>
              </a:ext>
            </a:extLst>
          </p:cNvPr>
          <p:cNvGrpSpPr/>
          <p:nvPr/>
        </p:nvGrpSpPr>
        <p:grpSpPr>
          <a:xfrm>
            <a:off x="4247307" y="2662573"/>
            <a:ext cx="1842267" cy="1488626"/>
            <a:chOff x="-407039" y="2124314"/>
            <a:chExt cx="2165352" cy="1691841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272A794-339C-4335-498C-95FF408F57C6}"/>
                </a:ext>
              </a:extLst>
            </p:cNvPr>
            <p:cNvGrpSpPr/>
            <p:nvPr/>
          </p:nvGrpSpPr>
          <p:grpSpPr>
            <a:xfrm>
              <a:off x="-73452" y="2124314"/>
              <a:ext cx="1831765" cy="1289138"/>
              <a:chOff x="1954739" y="3362963"/>
              <a:chExt cx="1831765" cy="1289138"/>
            </a:xfrm>
          </p:grpSpPr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82DB1E76-AE04-CA6A-F98B-3C25EBFBF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10876" y="386024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A00889C1-19DD-0EA8-8B96-5C9C06113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02752" y="37527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508E3E88-D52C-260F-B68D-EF88EF83B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717" y="42578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944FF988-4092-32A1-73EB-B3D327388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593" y="41503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F53EBEE0-F37A-A9CC-394A-1B706CA5A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5109" y="4108532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04" name="Picture 203">
                <a:extLst>
                  <a:ext uri="{FF2B5EF4-FFF2-40B4-BE49-F238E27FC236}">
                    <a16:creationId xmlns:a16="http://schemas.microsoft.com/office/drawing/2014/main" id="{52D4FD2A-3AF3-BA9E-3831-17682A062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6985" y="4001007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639EFD2E-D61F-9793-73C5-6310503E0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68057" y="37589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1053CE62-285B-E592-06DF-37F9D1600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9933" y="36514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8B1AED1B-4FC3-76D1-AB95-E413BDAA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12333" y="38038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08" name="Picture 207">
                <a:extLst>
                  <a:ext uri="{FF2B5EF4-FFF2-40B4-BE49-F238E27FC236}">
                    <a16:creationId xmlns:a16="http://schemas.microsoft.com/office/drawing/2014/main" id="{1DEA9B75-DA7F-65F7-CC73-A6334CD18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20457" y="39113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09" name="Picture 208">
                <a:extLst>
                  <a:ext uri="{FF2B5EF4-FFF2-40B4-BE49-F238E27FC236}">
                    <a16:creationId xmlns:a16="http://schemas.microsoft.com/office/drawing/2014/main" id="{FDB38FF0-EEE7-A3ED-0D05-586495A66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506" y="35717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C4970F2E-3837-67DB-2279-9858210D7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382" y="34642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11" name="Picture 210">
                <a:extLst>
                  <a:ext uri="{FF2B5EF4-FFF2-40B4-BE49-F238E27FC236}">
                    <a16:creationId xmlns:a16="http://schemas.microsoft.com/office/drawing/2014/main" id="{AF8AA218-9982-94FB-33C1-620074822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0347" y="396932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12" name="Picture 211">
                <a:extLst>
                  <a:ext uri="{FF2B5EF4-FFF2-40B4-BE49-F238E27FC236}">
                    <a16:creationId xmlns:a16="http://schemas.microsoft.com/office/drawing/2014/main" id="{F5D7C7C2-CBDD-8247-3EBC-A7B1F9656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2223" y="38617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13" name="Picture 212">
                <a:extLst>
                  <a:ext uri="{FF2B5EF4-FFF2-40B4-BE49-F238E27FC236}">
                    <a16:creationId xmlns:a16="http://schemas.microsoft.com/office/drawing/2014/main" id="{10FE3CA4-AA2B-641C-266D-E26752419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954739" y="38200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14" name="Picture 213">
                <a:extLst>
                  <a:ext uri="{FF2B5EF4-FFF2-40B4-BE49-F238E27FC236}">
                    <a16:creationId xmlns:a16="http://schemas.microsoft.com/office/drawing/2014/main" id="{B6BE6DA9-5480-71FD-A120-056C36EE6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146615" y="371249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15" name="Picture 214">
                <a:extLst>
                  <a:ext uri="{FF2B5EF4-FFF2-40B4-BE49-F238E27FC236}">
                    <a16:creationId xmlns:a16="http://schemas.microsoft.com/office/drawing/2014/main" id="{795D0E98-3B42-A74D-A1B8-7FEF22CEC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47687" y="3470488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4B23F733-139E-6FD8-027E-C4B091791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39563" y="33629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0A9AF866-A6D5-5FB0-66FB-2F9EC5D6A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1963" y="35153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7408A29B-EAA7-04B6-61A5-2212C1810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00087" y="3622888"/>
                <a:ext cx="383752" cy="394266"/>
              </a:xfrm>
              <a:prstGeom prst="rect">
                <a:avLst/>
              </a:prstGeom>
            </p:spPr>
          </p:pic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950D304-990E-7894-5EB6-04F7571D4E95}"/>
                </a:ext>
              </a:extLst>
            </p:cNvPr>
            <p:cNvGrpSpPr/>
            <p:nvPr/>
          </p:nvGrpSpPr>
          <p:grpSpPr>
            <a:xfrm>
              <a:off x="-407039" y="2527017"/>
              <a:ext cx="1831765" cy="1289138"/>
              <a:chOff x="1954739" y="3362963"/>
              <a:chExt cx="1831765" cy="1289138"/>
            </a:xfrm>
          </p:grpSpPr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F33BBAAF-56D1-F83C-9AB9-D326B0FCE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10876" y="386024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DB1D8122-3979-6794-2186-800E0462B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02752" y="37527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9E9B431B-D820-647E-9644-D36EB9AAF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717" y="42578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E4CFAE74-8C83-6A78-C14D-1C5A9F016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593" y="41503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F1D93171-75B4-4424-9C62-E37ED2AFD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5109" y="4108532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B166E258-86FE-3BA3-318B-FB28A395E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6985" y="4001007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6556FF05-0617-DD20-0B60-1C18B87C5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68057" y="37589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E5FF0B46-6A18-1912-8B29-F411A94CA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9933" y="36514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1B1502F7-FD1E-4341-5084-EEBF0140A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12333" y="38038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8B37425B-56DB-95D6-E19C-ACA56E036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20457" y="39113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4FFA3FBD-4724-F28F-4C01-0141B4C34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506" y="35717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C50DD375-7AD3-E454-04C0-7D02E18D0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382" y="34642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6D25A5CD-3647-3432-3A66-89FF05576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0347" y="396932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1EC95CAB-1B7F-E261-76AC-C3D3905CF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2223" y="38617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3CB5759F-2D8A-39D8-7806-F58490748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954739" y="38200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4BB7BDF9-1B15-8D3C-1671-5677B2C78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146615" y="371249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A0A77BC4-99B0-64FE-F70B-0B7ABA087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47687" y="3470488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96" name="Picture 195">
                <a:extLst>
                  <a:ext uri="{FF2B5EF4-FFF2-40B4-BE49-F238E27FC236}">
                    <a16:creationId xmlns:a16="http://schemas.microsoft.com/office/drawing/2014/main" id="{29D5EF37-5CBA-1C85-8B6B-F256F690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39563" y="33629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E4FAB394-C2C8-CB20-D734-16AA92F32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1963" y="35153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0DD74310-0924-8044-A072-05A2CAE55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00087" y="3622888"/>
                <a:ext cx="383752" cy="394266"/>
              </a:xfrm>
              <a:prstGeom prst="rect">
                <a:avLst/>
              </a:prstGeom>
            </p:spPr>
          </p:pic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DC173D7-CC47-30CE-F1F2-460FA456CDE6}"/>
              </a:ext>
            </a:extLst>
          </p:cNvPr>
          <p:cNvGrpSpPr/>
          <p:nvPr/>
        </p:nvGrpSpPr>
        <p:grpSpPr>
          <a:xfrm>
            <a:off x="-136106" y="2079793"/>
            <a:ext cx="1842267" cy="1488626"/>
            <a:chOff x="-407039" y="2124314"/>
            <a:chExt cx="2165352" cy="169184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97114EF-D103-9696-E70E-AFBCCD718C10}"/>
                </a:ext>
              </a:extLst>
            </p:cNvPr>
            <p:cNvGrpSpPr/>
            <p:nvPr/>
          </p:nvGrpSpPr>
          <p:grpSpPr>
            <a:xfrm>
              <a:off x="-73452" y="2124314"/>
              <a:ext cx="1831765" cy="1289138"/>
              <a:chOff x="1954739" y="3362963"/>
              <a:chExt cx="1831765" cy="1289138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A8C543D3-ECB9-2CA6-79C9-294F1002A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10876" y="386024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22F0F5A-8578-A068-C641-2D5CD123D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02752" y="37527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7827515-EB7B-F9A8-BDF9-A0EE0963F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717" y="42578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0E320EE-22DB-9533-DF1A-C54EDBE23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593" y="41503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B22356C-7A9E-8F95-319E-949CA882B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5109" y="4108532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0268F11-6B08-722D-137E-8D5CCA03C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6985" y="4001007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A9CBF2C-DD56-48AC-1E3D-FA6F12F57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68057" y="37589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0026260-C754-C125-BC77-580D8FF9A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9933" y="36514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A84DC8B-ED0D-5B18-CFCA-123E7C770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12333" y="38038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AE9D974-7FE4-465C-5C9D-E384E6FE1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20457" y="39113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E1F6E18-FD4B-2D73-4EA3-73394A8FF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506" y="35717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58B9EAA-BED2-E16B-E03E-26609BFCF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382" y="34642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5888B54-C31E-4DF8-904E-5E7A005CF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0347" y="396932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6E47A91-2ACF-CEBB-1211-A4A28EC84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2223" y="38617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0979236-C2E1-1C5D-8E63-945B53110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954739" y="38200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D8B5AD0-3844-E2FC-4492-0A5743535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146615" y="371249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3E8D0FEF-81AA-3539-D7DA-AE814A191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47687" y="3470488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47B2E96-F2E0-B66D-3FA4-2F0B1AD8E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39563" y="33629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18259FE-4F82-C00E-C6C6-7A08E2955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1963" y="35153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609DEAEE-4892-D5BE-4CF3-8698DCA39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00087" y="3622888"/>
                <a:ext cx="383752" cy="394266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D68E1DF-EEF8-7738-5906-84FA83F32118}"/>
                </a:ext>
              </a:extLst>
            </p:cNvPr>
            <p:cNvGrpSpPr/>
            <p:nvPr/>
          </p:nvGrpSpPr>
          <p:grpSpPr>
            <a:xfrm>
              <a:off x="-407039" y="2527017"/>
              <a:ext cx="1831765" cy="1289138"/>
              <a:chOff x="1954739" y="3362963"/>
              <a:chExt cx="1831765" cy="1289138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BBB6AC3-2547-51DC-09E3-E6C2504A6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10876" y="386024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140C843-D32B-3B77-A0FD-1B1F27430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02752" y="37527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DC51512-A27D-DC6D-BEAD-08E1180CD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717" y="42578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6775843-15C2-453B-1C37-97DE1A9D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593" y="41503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C28F6EF-CA72-99F4-ACB6-634154ACA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5109" y="4108532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AF5684C-D2F3-9154-6759-457341690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6985" y="4001007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898D248-D9FD-B1F1-7F80-C38BFDADB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68057" y="37589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C098BDA-6E3B-AD90-93E1-493FA7D4E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9933" y="36514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3ED1A5A-7C96-D4AE-20AA-326198D6B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12333" y="38038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79D5820-9928-FB29-4298-19B954173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20457" y="39113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FEE2A8D-5FBF-8048-A56C-1CF0195B9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506" y="35717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63486A2-F5D8-34AD-18FA-F1AA223E7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382" y="34642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CC54C85-F7C3-9814-BD00-B02E43D14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0347" y="396932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EC9CA8C-6A15-52FB-6737-3B4F29D3A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2223" y="38617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6B34AAA-9AC6-A956-6612-00E8F59E3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954739" y="38200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3230E5A-461B-985A-7E2E-40B787C7E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146615" y="371249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16B93B5-96C1-FBEF-B8E0-8C5BAD020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47687" y="3470488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4250C87-C201-0B67-FAEB-B67483891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39563" y="33629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03F4178-634E-8F0A-8F21-E3718EEE5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1963" y="35153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26C7FC7-7353-225F-3A42-F2F8A72B0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00087" y="3622888"/>
                <a:ext cx="383752" cy="394266"/>
              </a:xfrm>
              <a:prstGeom prst="rect">
                <a:avLst/>
              </a:prstGeom>
            </p:spPr>
          </p:pic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2E4FD11-90FA-62F0-31F4-D2EEEB16A3C1}"/>
              </a:ext>
            </a:extLst>
          </p:cNvPr>
          <p:cNvGrpSpPr/>
          <p:nvPr/>
        </p:nvGrpSpPr>
        <p:grpSpPr>
          <a:xfrm>
            <a:off x="4172383" y="1709719"/>
            <a:ext cx="1842267" cy="1488626"/>
            <a:chOff x="-407039" y="2124314"/>
            <a:chExt cx="2165352" cy="1691841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080FD6F-4B61-43E2-28D0-8468C80D1CF4}"/>
                </a:ext>
              </a:extLst>
            </p:cNvPr>
            <p:cNvGrpSpPr/>
            <p:nvPr/>
          </p:nvGrpSpPr>
          <p:grpSpPr>
            <a:xfrm>
              <a:off x="-73452" y="2124314"/>
              <a:ext cx="1831765" cy="1289138"/>
              <a:chOff x="1954739" y="3362963"/>
              <a:chExt cx="1831765" cy="1289138"/>
            </a:xfrm>
          </p:grpSpPr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5737FAB6-A1F1-D942-DD81-5985E5E13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10876" y="386024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BB66BBEF-2464-5547-3437-5FF59B543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02752" y="37527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97741094-EDBF-1A23-05A7-EE98E56CC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717" y="42578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F3A782E6-AC07-E079-A795-78AD5CE16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593" y="41503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5C256E87-CE21-97AE-EBA3-D48397232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5109" y="4108532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B247C569-19CB-393A-1F2D-E8F51D76B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6985" y="4001007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E0D397DA-C8B4-D3A0-944D-BC8A898F0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68057" y="37589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FA62F2DC-9CC9-C8BC-419E-E52B19367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9933" y="36514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576D11C3-B580-25B8-5195-DFEBC66C8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12333" y="38038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A9858DEF-4446-D8FA-C434-C00B965A2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20457" y="39113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EBBA2A21-B6D1-30EA-AF97-21C911C74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506" y="35717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97D87D89-F0D5-83A9-6773-CDB3D5C86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382" y="34642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4515C0CC-5178-61CC-2789-85A892775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0347" y="396932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CE10B911-AD2A-9E73-71D4-50627722D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2223" y="38617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75DF812C-A8BF-825B-A252-A737619F6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954739" y="38200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C9FF3B92-F9FD-2889-36FD-0F14E7354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146615" y="371249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458A0CD6-CCB3-80BD-C2C7-557113A12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47687" y="3470488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7A48E170-315F-AB28-FE50-46F8BB0B0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39563" y="33629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07F21C54-518B-C802-7EE8-5B66725CF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1963" y="35153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1CEA6627-2C75-C39D-8A01-3F74B8D0C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00087" y="3622888"/>
                <a:ext cx="383752" cy="394266"/>
              </a:xfrm>
              <a:prstGeom prst="rect">
                <a:avLst/>
              </a:prstGeom>
            </p:spPr>
          </p:pic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8D00789F-A90C-B063-99F6-882BF89B9ED7}"/>
                </a:ext>
              </a:extLst>
            </p:cNvPr>
            <p:cNvGrpSpPr/>
            <p:nvPr/>
          </p:nvGrpSpPr>
          <p:grpSpPr>
            <a:xfrm>
              <a:off x="-407039" y="2527017"/>
              <a:ext cx="1831765" cy="1289138"/>
              <a:chOff x="1954739" y="3362963"/>
              <a:chExt cx="1831765" cy="1289138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B97BE232-23C2-0237-5A6F-3B2E57473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10876" y="386024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184BBEDD-54D5-A0A2-28F1-CE695C852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02752" y="37527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ABCD39CB-0120-5610-676C-499F94C24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717" y="42578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3C5C8C9-2CAF-A0E7-7CB4-28DC745D5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593" y="41503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1D2C144C-62A7-5DBE-390A-D0503729A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5109" y="4108532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729DA73B-1DC2-2456-4450-A2AFB3D8D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6985" y="4001007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9DD7E9F4-FD20-FC8A-3DE4-DA570ED4E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68057" y="37589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B7E3BB6B-0253-0EA3-89BF-847444A15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9933" y="36514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23E64332-3EF9-12D5-4398-7B7996D2E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12333" y="380387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B342E59E-7D80-8801-C4F9-4E10AADA1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20457" y="39113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9D70784A-02A1-9140-FDBD-767C3800C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90506" y="3571735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F22E15BD-A92B-F0E6-DBCD-934CFD806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82382" y="3464210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AFBF3A79-7882-939B-B9BE-E0EC6355F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370347" y="3969324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7B8FB9AB-4F2E-1C98-F5B6-C2D2F8832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62223" y="3861799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EF852A39-3415-3D39-E1D3-049502E2A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954739" y="3820021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A48DE1A1-5AC0-CFB3-7DA8-312CC5C3E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146615" y="3712496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0413221B-F686-FE57-192B-F0CA39C87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47687" y="3470488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6B0D2B9F-1697-C322-3B52-73CB189D5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39563" y="33629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BC0E513E-A9DD-8CAD-A9C6-7CDE08CFC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1963" y="3515363"/>
                <a:ext cx="383752" cy="394266"/>
              </a:xfrm>
              <a:prstGeom prst="rect">
                <a:avLst/>
              </a:prstGeom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ACEBE4E1-1356-4007-F0E3-BFEF15900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00087" y="3622888"/>
                <a:ext cx="383752" cy="394266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CD6EBB-3833-53A1-00F0-8C01AD84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Cancer develops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FD18C-C386-E0A7-DE56-D6B006A7D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520538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tumor diagnosed today likely arose from a mutant cell years to decades ago.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6CB22-3725-3874-551B-CEBAD7BE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50" y="2745667"/>
            <a:ext cx="337658" cy="346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ED509-FF30-FF83-CE04-8AE3CCAB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82" y="2315242"/>
            <a:ext cx="337658" cy="346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8B9ED6-B3C7-8CBE-D330-E0E55530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82" y="3022843"/>
            <a:ext cx="337658" cy="346909"/>
          </a:xfrm>
          <a:prstGeom prst="rect">
            <a:avLst/>
          </a:prstGeom>
        </p:spPr>
      </p:pic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0DAB34AD-E027-05A1-8440-84908B2AED77}"/>
              </a:ext>
            </a:extLst>
          </p:cNvPr>
          <p:cNvSpPr/>
          <p:nvPr/>
        </p:nvSpPr>
        <p:spPr>
          <a:xfrm>
            <a:off x="2823395" y="2549551"/>
            <a:ext cx="161355" cy="214551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66F3C1-4B66-D124-CCB8-25541E6028BB}"/>
              </a:ext>
            </a:extLst>
          </p:cNvPr>
          <p:cNvGrpSpPr/>
          <p:nvPr/>
        </p:nvGrpSpPr>
        <p:grpSpPr>
          <a:xfrm>
            <a:off x="5000310" y="2320268"/>
            <a:ext cx="331354" cy="436614"/>
            <a:chOff x="3247705" y="3168578"/>
            <a:chExt cx="389465" cy="49621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73AE065-7396-1190-9E5B-89E122171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7705" y="3168578"/>
              <a:ext cx="383752" cy="394266"/>
            </a:xfrm>
            <a:prstGeom prst="rect">
              <a:avLst/>
            </a:prstGeom>
          </p:spPr>
        </p:pic>
        <p:sp>
          <p:nvSpPr>
            <p:cNvPr id="61" name="Multiplication Sign 60">
              <a:extLst>
                <a:ext uri="{FF2B5EF4-FFF2-40B4-BE49-F238E27FC236}">
                  <a16:creationId xmlns:a16="http://schemas.microsoft.com/office/drawing/2014/main" id="{7AB6233E-7E2B-D1A5-A629-BD6D01FC223F}"/>
                </a:ext>
              </a:extLst>
            </p:cNvPr>
            <p:cNvSpPr/>
            <p:nvPr/>
          </p:nvSpPr>
          <p:spPr>
            <a:xfrm>
              <a:off x="3447517" y="3420955"/>
              <a:ext cx="189653" cy="24384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A3B2E62-4282-E1D6-0C6A-BA4A2BD15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45" y="2113370"/>
            <a:ext cx="337947" cy="413047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EE730A7-251D-EC14-68A5-9B85EE916C58}"/>
              </a:ext>
            </a:extLst>
          </p:cNvPr>
          <p:cNvGrpSpPr/>
          <p:nvPr/>
        </p:nvGrpSpPr>
        <p:grpSpPr>
          <a:xfrm>
            <a:off x="4881563" y="2087226"/>
            <a:ext cx="331354" cy="436614"/>
            <a:chOff x="3247705" y="3168578"/>
            <a:chExt cx="389465" cy="49621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E0F4E78-1CD0-F0F9-7038-3DE2433E7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7705" y="3168578"/>
              <a:ext cx="383752" cy="394266"/>
            </a:xfrm>
            <a:prstGeom prst="rect">
              <a:avLst/>
            </a:prstGeom>
          </p:spPr>
        </p:pic>
        <p:sp>
          <p:nvSpPr>
            <p:cNvPr id="67" name="Multiplication Sign 66">
              <a:extLst>
                <a:ext uri="{FF2B5EF4-FFF2-40B4-BE49-F238E27FC236}">
                  <a16:creationId xmlns:a16="http://schemas.microsoft.com/office/drawing/2014/main" id="{DC9CF0C4-90CF-151C-4F71-85BFE66A1095}"/>
                </a:ext>
              </a:extLst>
            </p:cNvPr>
            <p:cNvSpPr/>
            <p:nvPr/>
          </p:nvSpPr>
          <p:spPr>
            <a:xfrm>
              <a:off x="3447517" y="3420955"/>
              <a:ext cx="189653" cy="24384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D3932983-F89A-BB46-9529-67C34BEA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38" y="3056615"/>
            <a:ext cx="337658" cy="34690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9C2B6F7-6198-E983-68B9-7708A15C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121" y="3312609"/>
            <a:ext cx="337658" cy="346909"/>
          </a:xfrm>
          <a:prstGeom prst="rect">
            <a:avLst/>
          </a:prstGeom>
        </p:spPr>
      </p:pic>
      <p:grpSp>
        <p:nvGrpSpPr>
          <p:cNvPr id="351" name="Group 350">
            <a:extLst>
              <a:ext uri="{FF2B5EF4-FFF2-40B4-BE49-F238E27FC236}">
                <a16:creationId xmlns:a16="http://schemas.microsoft.com/office/drawing/2014/main" id="{244F0214-362F-3312-B145-A2260536D55E}"/>
              </a:ext>
            </a:extLst>
          </p:cNvPr>
          <p:cNvGrpSpPr/>
          <p:nvPr/>
        </p:nvGrpSpPr>
        <p:grpSpPr>
          <a:xfrm>
            <a:off x="6490958" y="1673013"/>
            <a:ext cx="3044381" cy="2635675"/>
            <a:chOff x="6490958" y="1673013"/>
            <a:chExt cx="3044381" cy="2635675"/>
          </a:xfrm>
        </p:grpSpPr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DEFC1C10-2431-3356-F9F8-FF53A232A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5667" y="2683817"/>
              <a:ext cx="1909672" cy="1485896"/>
            </a:xfrm>
            <a:prstGeom prst="rect">
              <a:avLst/>
            </a:prstGeom>
          </p:spPr>
        </p:pic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B107D210-B9F8-4246-B547-C4EFA11AD4DB}"/>
                </a:ext>
              </a:extLst>
            </p:cNvPr>
            <p:cNvGrpSpPr/>
            <p:nvPr/>
          </p:nvGrpSpPr>
          <p:grpSpPr>
            <a:xfrm>
              <a:off x="6490958" y="2820062"/>
              <a:ext cx="1842267" cy="1488626"/>
              <a:chOff x="-407039" y="2124314"/>
              <a:chExt cx="2165352" cy="1691841"/>
            </a:xfrm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EC1D48CE-B2C8-14EF-4848-101664E2C46F}"/>
                  </a:ext>
                </a:extLst>
              </p:cNvPr>
              <p:cNvGrpSpPr/>
              <p:nvPr/>
            </p:nvGrpSpPr>
            <p:grpSpPr>
              <a:xfrm>
                <a:off x="-73452" y="2124314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330" name="Picture 329">
                  <a:extLst>
                    <a:ext uri="{FF2B5EF4-FFF2-40B4-BE49-F238E27FC236}">
                      <a16:creationId xmlns:a16="http://schemas.microsoft.com/office/drawing/2014/main" id="{AEEE5F90-BEF6-D6A5-4020-5A1B53D636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31" name="Picture 330">
                  <a:extLst>
                    <a:ext uri="{FF2B5EF4-FFF2-40B4-BE49-F238E27FC236}">
                      <a16:creationId xmlns:a16="http://schemas.microsoft.com/office/drawing/2014/main" id="{2D456882-F94C-1600-476E-63C9116C1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32" name="Picture 331">
                  <a:extLst>
                    <a:ext uri="{FF2B5EF4-FFF2-40B4-BE49-F238E27FC236}">
                      <a16:creationId xmlns:a16="http://schemas.microsoft.com/office/drawing/2014/main" id="{851312EB-3C92-AC19-4323-A3FB924DC0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33" name="Picture 332">
                  <a:extLst>
                    <a:ext uri="{FF2B5EF4-FFF2-40B4-BE49-F238E27FC236}">
                      <a16:creationId xmlns:a16="http://schemas.microsoft.com/office/drawing/2014/main" id="{85B5C2E0-C9DD-541F-91CD-43B0E0377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34" name="Picture 333">
                  <a:extLst>
                    <a:ext uri="{FF2B5EF4-FFF2-40B4-BE49-F238E27FC236}">
                      <a16:creationId xmlns:a16="http://schemas.microsoft.com/office/drawing/2014/main" id="{D8181480-E332-DDFE-8517-58355636D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35" name="Picture 334">
                  <a:extLst>
                    <a:ext uri="{FF2B5EF4-FFF2-40B4-BE49-F238E27FC236}">
                      <a16:creationId xmlns:a16="http://schemas.microsoft.com/office/drawing/2014/main" id="{38C624AD-1A70-48A8-E872-0C5A4A81BF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36" name="Picture 335">
                  <a:extLst>
                    <a:ext uri="{FF2B5EF4-FFF2-40B4-BE49-F238E27FC236}">
                      <a16:creationId xmlns:a16="http://schemas.microsoft.com/office/drawing/2014/main" id="{0764EA4B-A015-5038-EDD5-98B73B12E0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37" name="Picture 336">
                  <a:extLst>
                    <a:ext uri="{FF2B5EF4-FFF2-40B4-BE49-F238E27FC236}">
                      <a16:creationId xmlns:a16="http://schemas.microsoft.com/office/drawing/2014/main" id="{BB8914F0-786A-625F-C8B1-4F7F10B8A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38" name="Picture 337">
                  <a:extLst>
                    <a:ext uri="{FF2B5EF4-FFF2-40B4-BE49-F238E27FC236}">
                      <a16:creationId xmlns:a16="http://schemas.microsoft.com/office/drawing/2014/main" id="{926BA7F2-8E46-9E4D-B351-8B54FEB4E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39" name="Picture 338">
                  <a:extLst>
                    <a:ext uri="{FF2B5EF4-FFF2-40B4-BE49-F238E27FC236}">
                      <a16:creationId xmlns:a16="http://schemas.microsoft.com/office/drawing/2014/main" id="{1646CC58-EFC5-542E-2B7E-59A28ECF08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0" name="Picture 339">
                  <a:extLst>
                    <a:ext uri="{FF2B5EF4-FFF2-40B4-BE49-F238E27FC236}">
                      <a16:creationId xmlns:a16="http://schemas.microsoft.com/office/drawing/2014/main" id="{4BD43E4C-776F-504E-8FD4-506603CDB5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1" name="Picture 340">
                  <a:extLst>
                    <a:ext uri="{FF2B5EF4-FFF2-40B4-BE49-F238E27FC236}">
                      <a16:creationId xmlns:a16="http://schemas.microsoft.com/office/drawing/2014/main" id="{BF565EE3-AAF6-0C27-D83A-8EB4D0A9ED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2" name="Picture 341">
                  <a:extLst>
                    <a:ext uri="{FF2B5EF4-FFF2-40B4-BE49-F238E27FC236}">
                      <a16:creationId xmlns:a16="http://schemas.microsoft.com/office/drawing/2014/main" id="{2E79DFA9-2680-E08E-AE91-CDF3328DF0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3" name="Picture 342">
                  <a:extLst>
                    <a:ext uri="{FF2B5EF4-FFF2-40B4-BE49-F238E27FC236}">
                      <a16:creationId xmlns:a16="http://schemas.microsoft.com/office/drawing/2014/main" id="{79BDEB69-CECA-D2FB-346A-F46CC8808A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4" name="Picture 343">
                  <a:extLst>
                    <a:ext uri="{FF2B5EF4-FFF2-40B4-BE49-F238E27FC236}">
                      <a16:creationId xmlns:a16="http://schemas.microsoft.com/office/drawing/2014/main" id="{EB59865C-A035-75CF-B569-938F55B17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5" name="Picture 344">
                  <a:extLst>
                    <a:ext uri="{FF2B5EF4-FFF2-40B4-BE49-F238E27FC236}">
                      <a16:creationId xmlns:a16="http://schemas.microsoft.com/office/drawing/2014/main" id="{C5BD66A6-404E-239E-C9F1-3C6A389339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6" name="Picture 345">
                  <a:extLst>
                    <a:ext uri="{FF2B5EF4-FFF2-40B4-BE49-F238E27FC236}">
                      <a16:creationId xmlns:a16="http://schemas.microsoft.com/office/drawing/2014/main" id="{889D117E-B822-656D-CDAD-21DC205AB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7" name="Picture 346">
                  <a:extLst>
                    <a:ext uri="{FF2B5EF4-FFF2-40B4-BE49-F238E27FC236}">
                      <a16:creationId xmlns:a16="http://schemas.microsoft.com/office/drawing/2014/main" id="{6CA5CCA0-2A54-347D-4ADE-3FAA8B0FC5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8" name="Picture 347">
                  <a:extLst>
                    <a:ext uri="{FF2B5EF4-FFF2-40B4-BE49-F238E27FC236}">
                      <a16:creationId xmlns:a16="http://schemas.microsoft.com/office/drawing/2014/main" id="{62B95666-E562-173A-4AA8-8B815678E2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49" name="Picture 348">
                  <a:extLst>
                    <a:ext uri="{FF2B5EF4-FFF2-40B4-BE49-F238E27FC236}">
                      <a16:creationId xmlns:a16="http://schemas.microsoft.com/office/drawing/2014/main" id="{C1704528-0619-0D5A-A17E-0587132B0B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9BDEEB31-4A33-2B9C-2E24-7AD73B2E7106}"/>
                  </a:ext>
                </a:extLst>
              </p:cNvPr>
              <p:cNvGrpSpPr/>
              <p:nvPr/>
            </p:nvGrpSpPr>
            <p:grpSpPr>
              <a:xfrm>
                <a:off x="-407039" y="2527017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310" name="Picture 309">
                  <a:extLst>
                    <a:ext uri="{FF2B5EF4-FFF2-40B4-BE49-F238E27FC236}">
                      <a16:creationId xmlns:a16="http://schemas.microsoft.com/office/drawing/2014/main" id="{5E0AAE62-D593-4F0C-C5E5-32A1EC1F19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11" name="Picture 310">
                  <a:extLst>
                    <a:ext uri="{FF2B5EF4-FFF2-40B4-BE49-F238E27FC236}">
                      <a16:creationId xmlns:a16="http://schemas.microsoft.com/office/drawing/2014/main" id="{5844BDA9-F00C-B966-9F9D-285BCEC995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12" name="Picture 311">
                  <a:extLst>
                    <a:ext uri="{FF2B5EF4-FFF2-40B4-BE49-F238E27FC236}">
                      <a16:creationId xmlns:a16="http://schemas.microsoft.com/office/drawing/2014/main" id="{C9883C72-A685-03FF-98C4-D751838CD4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751408A1-1480-372F-75F6-C16D18A96F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14" name="Picture 313">
                  <a:extLst>
                    <a:ext uri="{FF2B5EF4-FFF2-40B4-BE49-F238E27FC236}">
                      <a16:creationId xmlns:a16="http://schemas.microsoft.com/office/drawing/2014/main" id="{3506A637-6A2D-482B-2208-84C6E79016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15" name="Picture 314">
                  <a:extLst>
                    <a:ext uri="{FF2B5EF4-FFF2-40B4-BE49-F238E27FC236}">
                      <a16:creationId xmlns:a16="http://schemas.microsoft.com/office/drawing/2014/main" id="{3C2B125F-2F78-6EC0-E726-F5A234E6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5F287D1F-C1F5-48E5-D739-BD574579D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17" name="Picture 316">
                  <a:extLst>
                    <a:ext uri="{FF2B5EF4-FFF2-40B4-BE49-F238E27FC236}">
                      <a16:creationId xmlns:a16="http://schemas.microsoft.com/office/drawing/2014/main" id="{78038F64-76C3-C6A3-1AB4-8505F3712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18" name="Picture 317">
                  <a:extLst>
                    <a:ext uri="{FF2B5EF4-FFF2-40B4-BE49-F238E27FC236}">
                      <a16:creationId xmlns:a16="http://schemas.microsoft.com/office/drawing/2014/main" id="{D640EBE0-1E2E-273D-D3CA-F9397954D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19" name="Picture 318">
                  <a:extLst>
                    <a:ext uri="{FF2B5EF4-FFF2-40B4-BE49-F238E27FC236}">
                      <a16:creationId xmlns:a16="http://schemas.microsoft.com/office/drawing/2014/main" id="{5948154F-C82F-EFAE-AC7F-58D1C60563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0" name="Picture 319">
                  <a:extLst>
                    <a:ext uri="{FF2B5EF4-FFF2-40B4-BE49-F238E27FC236}">
                      <a16:creationId xmlns:a16="http://schemas.microsoft.com/office/drawing/2014/main" id="{BE9D0517-0F12-04F5-5B23-E2857987FD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1" name="Picture 320">
                  <a:extLst>
                    <a:ext uri="{FF2B5EF4-FFF2-40B4-BE49-F238E27FC236}">
                      <a16:creationId xmlns:a16="http://schemas.microsoft.com/office/drawing/2014/main" id="{E6B2982E-E392-B5FC-FEEA-FE618E4BB3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2" name="Picture 321">
                  <a:extLst>
                    <a:ext uri="{FF2B5EF4-FFF2-40B4-BE49-F238E27FC236}">
                      <a16:creationId xmlns:a16="http://schemas.microsoft.com/office/drawing/2014/main" id="{0C628C75-A036-1E2D-1876-797D84607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3" name="Picture 322">
                  <a:extLst>
                    <a:ext uri="{FF2B5EF4-FFF2-40B4-BE49-F238E27FC236}">
                      <a16:creationId xmlns:a16="http://schemas.microsoft.com/office/drawing/2014/main" id="{B411EF3F-1C9A-880F-30AE-6BC79ADF2B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4" name="Picture 323">
                  <a:extLst>
                    <a:ext uri="{FF2B5EF4-FFF2-40B4-BE49-F238E27FC236}">
                      <a16:creationId xmlns:a16="http://schemas.microsoft.com/office/drawing/2014/main" id="{E9D1186E-60C0-AB9B-CA4D-5222F2D06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5" name="Picture 324">
                  <a:extLst>
                    <a:ext uri="{FF2B5EF4-FFF2-40B4-BE49-F238E27FC236}">
                      <a16:creationId xmlns:a16="http://schemas.microsoft.com/office/drawing/2014/main" id="{2ADD5123-0EB9-63F8-7770-5C2ED5D48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6" name="Picture 325">
                  <a:extLst>
                    <a:ext uri="{FF2B5EF4-FFF2-40B4-BE49-F238E27FC236}">
                      <a16:creationId xmlns:a16="http://schemas.microsoft.com/office/drawing/2014/main" id="{83ADF943-0411-D12D-2026-D269B5E47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7" name="Picture 326">
                  <a:extLst>
                    <a:ext uri="{FF2B5EF4-FFF2-40B4-BE49-F238E27FC236}">
                      <a16:creationId xmlns:a16="http://schemas.microsoft.com/office/drawing/2014/main" id="{5697D1C2-D734-4A0C-8A42-6CB4D8C13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8" name="Picture 327">
                  <a:extLst>
                    <a:ext uri="{FF2B5EF4-FFF2-40B4-BE49-F238E27FC236}">
                      <a16:creationId xmlns:a16="http://schemas.microsoft.com/office/drawing/2014/main" id="{0C440B83-E6A1-A044-ECB8-0325B49D9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329" name="Picture 328">
                  <a:extLst>
                    <a:ext uri="{FF2B5EF4-FFF2-40B4-BE49-F238E27FC236}">
                      <a16:creationId xmlns:a16="http://schemas.microsoft.com/office/drawing/2014/main" id="{A2E89126-21C1-C6BF-27BC-DAE1CDB038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C122FAC-CB98-57AE-2319-1BE0E79312F0}"/>
                </a:ext>
              </a:extLst>
            </p:cNvPr>
            <p:cNvGrpSpPr/>
            <p:nvPr/>
          </p:nvGrpSpPr>
          <p:grpSpPr>
            <a:xfrm>
              <a:off x="6814053" y="1673013"/>
              <a:ext cx="1842267" cy="1488626"/>
              <a:chOff x="-407039" y="2124314"/>
              <a:chExt cx="2165352" cy="1691841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4172404E-A689-760C-E392-E3B1C4B4E95D}"/>
                  </a:ext>
                </a:extLst>
              </p:cNvPr>
              <p:cNvGrpSpPr/>
              <p:nvPr/>
            </p:nvGrpSpPr>
            <p:grpSpPr>
              <a:xfrm>
                <a:off x="-73452" y="2124314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B847A861-C2FB-A35F-69F3-A0F287F07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937FA4D7-DD83-AE8F-73FF-EE1BD8D16C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3C73A265-B223-0304-2694-697EABA4F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674B561C-E69B-E76E-09E3-579C18066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AA313670-9F4D-C0D1-9F90-E076416E7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ED9889B1-3497-9BFD-1B4D-69F7A764A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06FA0CB5-BE5B-2AA1-1E68-720497AF3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1BD7E078-9B71-35D9-5315-008A6D5E9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B4FAEE20-7561-320E-65CF-8C79BADBB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C20A892F-39C9-1CDF-F0C6-AE0ADC1499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0A9F128E-E2C4-0EA6-AD05-5B7035370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4" name="Picture 123">
                  <a:extLst>
                    <a:ext uri="{FF2B5EF4-FFF2-40B4-BE49-F238E27FC236}">
                      <a16:creationId xmlns:a16="http://schemas.microsoft.com/office/drawing/2014/main" id="{5587D4AE-ADC7-F715-E205-388E4F573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BB917469-4113-7500-520E-70A5712BF2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C1359C81-9B00-7626-F2AB-D49C7EA3EA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84A70328-97BA-9EA2-1943-03762FCB2C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4865B473-5B45-D0AF-850F-D12CEC2F4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DD023EEF-A0CE-8CB2-EF53-B31940B983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3F266AF3-E608-448A-6F56-F285E5A679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205F3F2C-AE84-2D8C-F3E2-3A8D5F1B9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E7E7576C-B82B-849E-7291-9FC29BA977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83486-7B00-EB62-249A-7CAE6CE287C6}"/>
                  </a:ext>
                </a:extLst>
              </p:cNvPr>
              <p:cNvGrpSpPr/>
              <p:nvPr/>
            </p:nvGrpSpPr>
            <p:grpSpPr>
              <a:xfrm>
                <a:off x="-407039" y="2527017"/>
                <a:ext cx="1831765" cy="1289138"/>
                <a:chOff x="1954739" y="3362963"/>
                <a:chExt cx="1831765" cy="1289138"/>
              </a:xfrm>
            </p:grpSpPr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64186034-D6CC-7C81-0F51-A4E9BC40D5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210876" y="386024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7D6CA1BB-39FD-20B0-382E-6611205D3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402752" y="37527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C425C283-F5CA-335C-BEC0-85F8970B9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717" y="42578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EB7ECE8E-9184-E734-7EB8-A6436B90D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593" y="41503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D0C345F4-E541-A65F-CB6E-0AC8273820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5109" y="4108532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EABFED5B-ECC7-D0CD-AB81-14C49E7C17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6985" y="4001007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FC9413AA-C906-1F6D-7E5F-50FAC35656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68057" y="37589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87B7314B-A308-0E66-25CF-AFC4FCA983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59933" y="36514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A8346330-2454-1487-ADA0-1DDAE0C7C8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012333" y="380387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AB046722-CF87-CEBD-EB4C-1C124A60C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820457" y="39113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FC97F626-A331-CCFD-E8BD-179AB977B1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90506" y="3571735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23589B0D-A4C7-7063-1240-569A1A59E2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982382" y="3464210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7B12F8D7-F6ED-AC6E-26BC-0BB9F3C301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370347" y="3969324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98CDD1E4-0ABC-4264-9340-FC2275CDF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62223" y="3861799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id="{53516AA4-7900-72DD-ED71-61DDC79D1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954739" y="3820021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B2ED4439-FD75-9F62-2B92-6AAF5AE91A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146615" y="3712496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2F148956-A69F-866F-1685-C1972E154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247687" y="3470488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FB49C8ED-6446-27E0-24E3-D8E6B4552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39563" y="33629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E4EFCAB8-B59D-A17D-4EC5-F302AF1F6C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591963" y="3515363"/>
                  <a:ext cx="383752" cy="394266"/>
                </a:xfrm>
                <a:prstGeom prst="rect">
                  <a:avLst/>
                </a:prstGeom>
              </p:spPr>
            </p:pic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464135BB-F068-0C2A-DE21-CAE713D70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400087" y="3622888"/>
                  <a:ext cx="383752" cy="394266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AE69936-648C-F519-C2E7-BE87E5E2A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8379" y="1896121"/>
              <a:ext cx="573974" cy="622252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F78668C-8750-E71A-68A8-7338313BD38B}"/>
                </a:ext>
              </a:extLst>
            </p:cNvPr>
            <p:cNvGrpSpPr/>
            <p:nvPr/>
          </p:nvGrpSpPr>
          <p:grpSpPr>
            <a:xfrm>
              <a:off x="7688302" y="2546940"/>
              <a:ext cx="331354" cy="436614"/>
              <a:chOff x="3247705" y="3168578"/>
              <a:chExt cx="389465" cy="496217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D1E4366D-BD59-78A5-7A62-C7E5FFA35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73" name="Multiplication Sign 72">
                <a:extLst>
                  <a:ext uri="{FF2B5EF4-FFF2-40B4-BE49-F238E27FC236}">
                    <a16:creationId xmlns:a16="http://schemas.microsoft.com/office/drawing/2014/main" id="{820C23A1-B3E7-B8EE-D78E-CA89C92B0585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F73C318-3800-87D4-B53C-97CB1815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9537" y="2340042"/>
              <a:ext cx="337947" cy="413047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1AE038B-2823-F6F6-AD23-8399103E66FA}"/>
                </a:ext>
              </a:extLst>
            </p:cNvPr>
            <p:cNvGrpSpPr/>
            <p:nvPr/>
          </p:nvGrpSpPr>
          <p:grpSpPr>
            <a:xfrm>
              <a:off x="7569555" y="2313898"/>
              <a:ext cx="331354" cy="436614"/>
              <a:chOff x="3247705" y="3168578"/>
              <a:chExt cx="389465" cy="496217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27752983-16BE-654A-694F-5F70C0378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77" name="Multiplication Sign 76">
                <a:extLst>
                  <a:ext uri="{FF2B5EF4-FFF2-40B4-BE49-F238E27FC236}">
                    <a16:creationId xmlns:a16="http://schemas.microsoft.com/office/drawing/2014/main" id="{CE95EE8F-A7F4-4635-A1C1-A77E228278F6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BD254E4-A91C-D70C-C52A-6926F61F62D1}"/>
                </a:ext>
              </a:extLst>
            </p:cNvPr>
            <p:cNvGrpSpPr/>
            <p:nvPr/>
          </p:nvGrpSpPr>
          <p:grpSpPr>
            <a:xfrm>
              <a:off x="7402653" y="2179237"/>
              <a:ext cx="331354" cy="436614"/>
              <a:chOff x="3247705" y="3168578"/>
              <a:chExt cx="389465" cy="496217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4BD4E04-71C7-0F37-F3FD-7051AE371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80" name="Multiplication Sign 79">
                <a:extLst>
                  <a:ext uri="{FF2B5EF4-FFF2-40B4-BE49-F238E27FC236}">
                    <a16:creationId xmlns:a16="http://schemas.microsoft.com/office/drawing/2014/main" id="{FE4DD108-672B-C16B-3E3C-D6534EC76E3D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35A279D-51B5-46A9-65FD-91CEA324F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3888" y="1972339"/>
              <a:ext cx="337947" cy="413047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4931514-A126-63C8-2E2F-60B948846261}"/>
                </a:ext>
              </a:extLst>
            </p:cNvPr>
            <p:cNvGrpSpPr/>
            <p:nvPr/>
          </p:nvGrpSpPr>
          <p:grpSpPr>
            <a:xfrm>
              <a:off x="7283906" y="1946195"/>
              <a:ext cx="331354" cy="436614"/>
              <a:chOff x="3247705" y="3168578"/>
              <a:chExt cx="389465" cy="496217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31475256-7ACC-BA9D-8E32-D3AFB94C4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47705" y="3168578"/>
                <a:ext cx="383752" cy="394266"/>
              </a:xfrm>
              <a:prstGeom prst="rect">
                <a:avLst/>
              </a:prstGeom>
            </p:spPr>
          </p:pic>
          <p:sp>
            <p:nvSpPr>
              <p:cNvPr id="84" name="Multiplication Sign 83">
                <a:extLst>
                  <a:ext uri="{FF2B5EF4-FFF2-40B4-BE49-F238E27FC236}">
                    <a16:creationId xmlns:a16="http://schemas.microsoft.com/office/drawing/2014/main" id="{0595C2DE-869E-F396-308C-C7F9A633DD28}"/>
                  </a:ext>
                </a:extLst>
              </p:cNvPr>
              <p:cNvSpPr/>
              <p:nvPr/>
            </p:nvSpPr>
            <p:spPr>
              <a:xfrm>
                <a:off x="3447517" y="3420955"/>
                <a:ext cx="189653" cy="24384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F338A62-4B36-EB06-BD3A-1A182F493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6082" y="3201731"/>
              <a:ext cx="450596" cy="57397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B87B0A8-E0BA-07BA-2FAB-533723A07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6729" y="3259528"/>
              <a:ext cx="450596" cy="573975"/>
            </a:xfrm>
            <a:prstGeom prst="rect">
              <a:avLst/>
            </a:prstGeom>
          </p:spPr>
        </p:pic>
      </p:grp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51A6BFAF-F540-CF0A-0CA7-F867BDABC5E8}"/>
              </a:ext>
            </a:extLst>
          </p:cNvPr>
          <p:cNvSpPr txBox="1">
            <a:spLocks/>
          </p:cNvSpPr>
          <p:nvPr/>
        </p:nvSpPr>
        <p:spPr>
          <a:xfrm>
            <a:off x="324568" y="4308688"/>
            <a:ext cx="8520600" cy="52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Even slight differences in growth rates over time lead to big differences.</a:t>
            </a:r>
          </a:p>
        </p:txBody>
      </p:sp>
    </p:spTree>
    <p:extLst>
      <p:ext uri="{BB962C8B-B14F-4D97-AF65-F5344CB8AC3E}">
        <p14:creationId xmlns:p14="http://schemas.microsoft.com/office/powerpoint/2010/main" val="2826961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4100</TotalTime>
  <Words>3209</Words>
  <Application>Microsoft Office PowerPoint</Application>
  <PresentationFormat>On-screen Show (16:9)</PresentationFormat>
  <Paragraphs>390</Paragraphs>
  <Slides>57</Slides>
  <Notes>47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Bell MT</vt:lpstr>
      <vt:lpstr>Courier New</vt:lpstr>
      <vt:lpstr>Simple Light</vt:lpstr>
      <vt:lpstr>Somatic Mutation Calling</vt:lpstr>
      <vt:lpstr>Goals and learning outcomes</vt:lpstr>
      <vt:lpstr>Human mutation</vt:lpstr>
      <vt:lpstr>Somatic mutations</vt:lpstr>
      <vt:lpstr>Knowledge Check</vt:lpstr>
      <vt:lpstr>Types of Somatic Mutations</vt:lpstr>
      <vt:lpstr>Somatic Tissues as Populations</vt:lpstr>
      <vt:lpstr>Somatic Clonal Expansion</vt:lpstr>
      <vt:lpstr>Cancer develops over time</vt:lpstr>
      <vt:lpstr>Tumor evolution</vt:lpstr>
      <vt:lpstr> Mutation Calling</vt:lpstr>
      <vt:lpstr> Mutation Calling</vt:lpstr>
      <vt:lpstr>Bioinformatic Pipeline for a Somatic Study</vt:lpstr>
      <vt:lpstr>Remember:</vt:lpstr>
      <vt:lpstr>Read alignment</vt:lpstr>
      <vt:lpstr>Read alignment</vt:lpstr>
      <vt:lpstr>Alignment: Seed – Chain - Extend</vt:lpstr>
      <vt:lpstr>Read Alignment - Reference Bias</vt:lpstr>
      <vt:lpstr>Read Alignment - Reference Bias</vt:lpstr>
      <vt:lpstr>Variant Calling</vt:lpstr>
      <vt:lpstr>Variant Calling</vt:lpstr>
      <vt:lpstr>Variant Calling Software</vt:lpstr>
      <vt:lpstr>MuTect2</vt:lpstr>
      <vt:lpstr>Mutect2</vt:lpstr>
      <vt:lpstr>Mutect2</vt:lpstr>
      <vt:lpstr>Panel of Normals</vt:lpstr>
      <vt:lpstr>Mutect2 - Panel-of-Normals (PON)</vt:lpstr>
      <vt:lpstr>Mutect2 - PON</vt:lpstr>
      <vt:lpstr>Mutect2 - PON</vt:lpstr>
      <vt:lpstr>Mutect2 outputs</vt:lpstr>
      <vt:lpstr>Mutect2</vt:lpstr>
      <vt:lpstr>Mutect2</vt:lpstr>
      <vt:lpstr>Variant calling</vt:lpstr>
      <vt:lpstr>What types of variants might we find?</vt:lpstr>
      <vt:lpstr>Somatic SNVs and Indels</vt:lpstr>
      <vt:lpstr>Structural variants</vt:lpstr>
      <vt:lpstr>Variant Calling</vt:lpstr>
      <vt:lpstr>Integrated Genomics Viewer (IGV)</vt:lpstr>
      <vt:lpstr>IGV</vt:lpstr>
      <vt:lpstr>IGV</vt:lpstr>
      <vt:lpstr>Variant annotation</vt:lpstr>
      <vt:lpstr>Variant annotations</vt:lpstr>
      <vt:lpstr>How do we annotate variants?</vt:lpstr>
      <vt:lpstr>Annotation - important fields</vt:lpstr>
      <vt:lpstr>Annotation</vt:lpstr>
      <vt:lpstr>Annotation -&gt; oncoplots</vt:lpstr>
      <vt:lpstr>Annotation -&gt; significantly mutated genes</vt:lpstr>
      <vt:lpstr>Annotations -&gt; driver mutations</vt:lpstr>
      <vt:lpstr>Annotations -&gt; mutational signatures</vt:lpstr>
      <vt:lpstr>VAF, CCF, Tumor Purity, Copy Number, and Contamination</vt:lpstr>
      <vt:lpstr>VAF: Variant Allele Frequency</vt:lpstr>
      <vt:lpstr>Cancer cell fraction (CCF)</vt:lpstr>
      <vt:lpstr>Tumor purity</vt:lpstr>
      <vt:lpstr>Contamination</vt:lpstr>
      <vt:lpstr>Copy number variation</vt:lpstr>
      <vt:lpstr>Remember: this is part of a bigger pipeline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Somatic Mutation Calling</dc:title>
  <dc:creator>Eric Dawson</dc:creator>
  <cp:lastModifiedBy>Eric Dawson</cp:lastModifiedBy>
  <cp:revision>37</cp:revision>
  <dcterms:modified xsi:type="dcterms:W3CDTF">2023-11-18T15:21:55Z</dcterms:modified>
</cp:coreProperties>
</file>